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50" r:id="rId4"/>
  </p:sldMasterIdLst>
  <p:notesMasterIdLst>
    <p:notesMasterId r:id="rId43"/>
  </p:notesMasterIdLst>
  <p:handoutMasterIdLst>
    <p:handoutMasterId r:id="rId44"/>
  </p:handoutMasterIdLst>
  <p:sldIdLst>
    <p:sldId id="451" r:id="rId5"/>
    <p:sldId id="453" r:id="rId6"/>
    <p:sldId id="441" r:id="rId7"/>
    <p:sldId id="435" r:id="rId8"/>
    <p:sldId id="467" r:id="rId9"/>
    <p:sldId id="468" r:id="rId10"/>
    <p:sldId id="410" r:id="rId11"/>
    <p:sldId id="416" r:id="rId12"/>
    <p:sldId id="471" r:id="rId13"/>
    <p:sldId id="442" r:id="rId14"/>
    <p:sldId id="417" r:id="rId15"/>
    <p:sldId id="426" r:id="rId16"/>
    <p:sldId id="456" r:id="rId17"/>
    <p:sldId id="457" r:id="rId18"/>
    <p:sldId id="399" r:id="rId19"/>
    <p:sldId id="397" r:id="rId20"/>
    <p:sldId id="418" r:id="rId21"/>
    <p:sldId id="398" r:id="rId22"/>
    <p:sldId id="419" r:id="rId23"/>
    <p:sldId id="428" r:id="rId24"/>
    <p:sldId id="432" r:id="rId25"/>
    <p:sldId id="434" r:id="rId26"/>
    <p:sldId id="436" r:id="rId27"/>
    <p:sldId id="460" r:id="rId28"/>
    <p:sldId id="461" r:id="rId29"/>
    <p:sldId id="430" r:id="rId30"/>
    <p:sldId id="431" r:id="rId31"/>
    <p:sldId id="423" r:id="rId32"/>
    <p:sldId id="424" r:id="rId33"/>
    <p:sldId id="470" r:id="rId34"/>
    <p:sldId id="427" r:id="rId35"/>
    <p:sldId id="367" r:id="rId36"/>
    <p:sldId id="472" r:id="rId37"/>
    <p:sldId id="313" r:id="rId38"/>
    <p:sldId id="314" r:id="rId39"/>
    <p:sldId id="462" r:id="rId40"/>
    <p:sldId id="463" r:id="rId41"/>
    <p:sldId id="294" r:id="rId42"/>
  </p:sldIdLst>
  <p:sldSz cx="6858000" cy="9144000" type="screen4x3"/>
  <p:notesSz cx="7010400" cy="9296400"/>
  <p:defaultTextStyle>
    <a:lvl1pPr algn="l" rtl="0" eaLnBrk="0" fontAlgn="base" hangingPunct="0">
      <a:spcBef>
        <a:spcPct val="50000"/>
      </a:spcBef>
      <a:spcAft>
        <a:spcPct val="0"/>
      </a:spcAft>
      <a:defRPr kern="1200">
        <a:solidFill>
          <a:schemeClr val="tx1"/>
        </a:solidFill>
        <a:latin typeface="Frutiger 55 Roman" pitchFamily="34" charset="0"/>
        <a:ea typeface="+mn-ea"/>
        <a:cs typeface="+mn-cs"/>
      </a:defRPr>
    </a:lvl1pPr>
    <a:lvl2pPr marL="457200" algn="l" rtl="0" eaLnBrk="0" fontAlgn="base" hangingPunct="0">
      <a:spcBef>
        <a:spcPct val="50000"/>
      </a:spcBef>
      <a:spcAft>
        <a:spcPct val="0"/>
      </a:spcAft>
      <a:defRPr kern="1200">
        <a:solidFill>
          <a:schemeClr val="tx1"/>
        </a:solidFill>
        <a:latin typeface="Frutiger 55 Roman" pitchFamily="34" charset="0"/>
        <a:ea typeface="+mn-ea"/>
        <a:cs typeface="+mn-cs"/>
      </a:defRPr>
    </a:lvl2pPr>
    <a:lvl3pPr marL="914400" algn="l" rtl="0" eaLnBrk="0" fontAlgn="base" hangingPunct="0">
      <a:spcBef>
        <a:spcPct val="50000"/>
      </a:spcBef>
      <a:spcAft>
        <a:spcPct val="0"/>
      </a:spcAft>
      <a:defRPr kern="1200">
        <a:solidFill>
          <a:schemeClr val="tx1"/>
        </a:solidFill>
        <a:latin typeface="Frutiger 55 Roman" pitchFamily="34" charset="0"/>
        <a:ea typeface="+mn-ea"/>
        <a:cs typeface="+mn-cs"/>
      </a:defRPr>
    </a:lvl3pPr>
    <a:lvl4pPr marL="1371600" algn="l" rtl="0" eaLnBrk="0" fontAlgn="base" hangingPunct="0">
      <a:spcBef>
        <a:spcPct val="50000"/>
      </a:spcBef>
      <a:spcAft>
        <a:spcPct val="0"/>
      </a:spcAft>
      <a:defRPr kern="1200">
        <a:solidFill>
          <a:schemeClr val="tx1"/>
        </a:solidFill>
        <a:latin typeface="Frutiger 55 Roman" pitchFamily="34" charset="0"/>
        <a:ea typeface="+mn-ea"/>
        <a:cs typeface="+mn-cs"/>
      </a:defRPr>
    </a:lvl4pPr>
    <a:lvl5pPr marL="1828800" algn="l" rtl="0" eaLnBrk="0" fontAlgn="base" hangingPunct="0">
      <a:spcBef>
        <a:spcPct val="50000"/>
      </a:spcBef>
      <a:spcAft>
        <a:spcPct val="0"/>
      </a:spcAft>
      <a:defRPr kern="1200">
        <a:solidFill>
          <a:schemeClr val="tx1"/>
        </a:solidFill>
        <a:latin typeface="Frutiger 55 Roman" pitchFamily="34" charset="0"/>
        <a:ea typeface="+mn-ea"/>
        <a:cs typeface="+mn-cs"/>
      </a:defRPr>
    </a:lvl5pPr>
    <a:lvl6pPr marL="2286000" algn="l" defTabSz="914400" rtl="0" eaLnBrk="1" latinLnBrk="0" hangingPunct="1">
      <a:defRPr kern="1200">
        <a:solidFill>
          <a:schemeClr val="tx1"/>
        </a:solidFill>
        <a:latin typeface="Frutiger 55 Roman" pitchFamily="34" charset="0"/>
        <a:ea typeface="+mn-ea"/>
        <a:cs typeface="+mn-cs"/>
      </a:defRPr>
    </a:lvl6pPr>
    <a:lvl7pPr marL="2743200" algn="l" defTabSz="914400" rtl="0" eaLnBrk="1" latinLnBrk="0" hangingPunct="1">
      <a:defRPr kern="1200">
        <a:solidFill>
          <a:schemeClr val="tx1"/>
        </a:solidFill>
        <a:latin typeface="Frutiger 55 Roman" pitchFamily="34" charset="0"/>
        <a:ea typeface="+mn-ea"/>
        <a:cs typeface="+mn-cs"/>
      </a:defRPr>
    </a:lvl7pPr>
    <a:lvl8pPr marL="3200400" algn="l" defTabSz="914400" rtl="0" eaLnBrk="1" latinLnBrk="0" hangingPunct="1">
      <a:defRPr kern="1200">
        <a:solidFill>
          <a:schemeClr val="tx1"/>
        </a:solidFill>
        <a:latin typeface="Frutiger 55 Roman" pitchFamily="34" charset="0"/>
        <a:ea typeface="+mn-ea"/>
        <a:cs typeface="+mn-cs"/>
      </a:defRPr>
    </a:lvl8pPr>
    <a:lvl9pPr marL="3657600" algn="l" defTabSz="914400" rtl="0" eaLnBrk="1" latinLnBrk="0" hangingPunct="1">
      <a:defRPr kern="1200">
        <a:solidFill>
          <a:schemeClr val="tx1"/>
        </a:solidFill>
        <a:latin typeface="Frutiger 55 Roman" pitchFamily="34" charset="0"/>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5AD"/>
    <a:srgbClr val="FFCC11"/>
    <a:srgbClr val="87E1AA"/>
    <a:srgbClr val="FF7F17"/>
    <a:srgbClr val="00B481"/>
    <a:srgbClr val="FFDCC7"/>
    <a:srgbClr val="FAE66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69" autoAdjust="0"/>
    <p:restoredTop sz="98821" autoAdjust="0"/>
  </p:normalViewPr>
  <p:slideViewPr>
    <p:cSldViewPr>
      <p:cViewPr varScale="1">
        <p:scale>
          <a:sx n="119" d="100"/>
          <a:sy n="119" d="100"/>
        </p:scale>
        <p:origin x="3948" y="6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1"/>
            <a:ext cx="65" cy="184666"/>
          </a:xfrm>
          <a:prstGeom prst="rect">
            <a:avLst/>
          </a:prstGeom>
          <a:noFill/>
          <a:ln w="28575">
            <a:noFill/>
            <a:miter lim="800000"/>
            <a:headEnd/>
            <a:tailEnd/>
          </a:ln>
          <a:effectLst/>
        </p:spPr>
        <p:txBody>
          <a:bodyPr vert="horz" wrap="none" lIns="0" tIns="0" rIns="0" bIns="0" numCol="1" anchor="t" anchorCtr="0" compatLnSpc="1">
            <a:prstTxWarp prst="textNoShape">
              <a:avLst/>
            </a:prstTxWarp>
            <a:spAutoFit/>
          </a:bodyPr>
          <a:lstStyle>
            <a:lvl1pPr defTabSz="885825">
              <a:defRPr sz="1200"/>
            </a:lvl1pPr>
          </a:lstStyle>
          <a:p>
            <a:endParaRPr lang="en-GB" dirty="0"/>
          </a:p>
        </p:txBody>
      </p:sp>
      <p:sp>
        <p:nvSpPr>
          <p:cNvPr id="112643" name="Rectangle 3"/>
          <p:cNvSpPr>
            <a:spLocks noGrp="1" noChangeArrowheads="1"/>
          </p:cNvSpPr>
          <p:nvPr>
            <p:ph type="dt" sz="quarter" idx="1"/>
          </p:nvPr>
        </p:nvSpPr>
        <p:spPr bwMode="auto">
          <a:xfrm>
            <a:off x="6987695" y="1"/>
            <a:ext cx="65" cy="184666"/>
          </a:xfrm>
          <a:prstGeom prst="rect">
            <a:avLst/>
          </a:prstGeom>
          <a:noFill/>
          <a:ln w="28575">
            <a:noFill/>
            <a:miter lim="800000"/>
            <a:headEnd/>
            <a:tailEnd/>
          </a:ln>
          <a:effectLst/>
        </p:spPr>
        <p:txBody>
          <a:bodyPr vert="horz" wrap="none" lIns="0" tIns="0" rIns="0" bIns="0" numCol="1" anchor="t" anchorCtr="0" compatLnSpc="1">
            <a:prstTxWarp prst="textNoShape">
              <a:avLst/>
            </a:prstTxWarp>
            <a:spAutoFit/>
          </a:bodyPr>
          <a:lstStyle>
            <a:lvl1pPr algn="r" defTabSz="885825">
              <a:defRPr sz="1200"/>
            </a:lvl1pPr>
          </a:lstStyle>
          <a:p>
            <a:endParaRPr lang="en-GB" dirty="0"/>
          </a:p>
        </p:txBody>
      </p:sp>
      <p:sp>
        <p:nvSpPr>
          <p:cNvPr id="112644" name="Rectangle 4"/>
          <p:cNvSpPr>
            <a:spLocks noGrp="1" noChangeArrowheads="1"/>
          </p:cNvSpPr>
          <p:nvPr>
            <p:ph type="ftr" sz="quarter" idx="2"/>
          </p:nvPr>
        </p:nvSpPr>
        <p:spPr bwMode="auto">
          <a:xfrm>
            <a:off x="0" y="9076809"/>
            <a:ext cx="65" cy="184666"/>
          </a:xfrm>
          <a:prstGeom prst="rect">
            <a:avLst/>
          </a:prstGeom>
          <a:noFill/>
          <a:ln w="28575">
            <a:noFill/>
            <a:miter lim="800000"/>
            <a:headEnd/>
            <a:tailEnd/>
          </a:ln>
          <a:effectLst/>
        </p:spPr>
        <p:txBody>
          <a:bodyPr vert="horz" wrap="none" lIns="0" tIns="0" rIns="0" bIns="0" numCol="1" anchor="b" anchorCtr="0" compatLnSpc="1">
            <a:prstTxWarp prst="textNoShape">
              <a:avLst/>
            </a:prstTxWarp>
            <a:spAutoFit/>
          </a:bodyPr>
          <a:lstStyle>
            <a:lvl1pPr defTabSz="885825">
              <a:defRPr sz="1200"/>
            </a:lvl1pPr>
          </a:lstStyle>
          <a:p>
            <a:endParaRPr lang="en-GB" dirty="0"/>
          </a:p>
        </p:txBody>
      </p:sp>
      <p:sp>
        <p:nvSpPr>
          <p:cNvPr id="112645" name="Rectangle 5"/>
          <p:cNvSpPr>
            <a:spLocks noGrp="1" noChangeArrowheads="1"/>
          </p:cNvSpPr>
          <p:nvPr>
            <p:ph type="sldNum" sz="quarter" idx="3"/>
          </p:nvPr>
        </p:nvSpPr>
        <p:spPr bwMode="auto">
          <a:xfrm>
            <a:off x="6800209" y="9076809"/>
            <a:ext cx="187551" cy="184666"/>
          </a:xfrm>
          <a:prstGeom prst="rect">
            <a:avLst/>
          </a:prstGeom>
          <a:noFill/>
          <a:ln w="28575">
            <a:noFill/>
            <a:miter lim="800000"/>
            <a:headEnd/>
            <a:tailEnd/>
          </a:ln>
          <a:effectLst/>
        </p:spPr>
        <p:txBody>
          <a:bodyPr vert="horz" wrap="none" lIns="0" tIns="0" rIns="0" bIns="0" numCol="1" anchor="b" anchorCtr="0" compatLnSpc="1">
            <a:prstTxWarp prst="textNoShape">
              <a:avLst/>
            </a:prstTxWarp>
            <a:spAutoFit/>
          </a:bodyPr>
          <a:lstStyle>
            <a:lvl1pPr algn="r" defTabSz="885825">
              <a:defRPr sz="1200"/>
            </a:lvl1pPr>
          </a:lstStyle>
          <a:p>
            <a:fld id="{FB5F0450-43F4-43E2-8C82-25B5E0BB1237}" type="slidenum">
              <a:rPr lang="en-GB"/>
              <a:pPr/>
              <a:t>‹#›</a:t>
            </a:fld>
            <a:endParaRPr lang="en-GB" dirty="0"/>
          </a:p>
        </p:txBody>
      </p:sp>
    </p:spTree>
    <p:extLst>
      <p:ext uri="{BB962C8B-B14F-4D97-AF65-F5344CB8AC3E}">
        <p14:creationId xmlns:p14="http://schemas.microsoft.com/office/powerpoint/2010/main" val="12072516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4" name="Rectangle 4"/>
          <p:cNvSpPr>
            <a:spLocks noGrp="1" noRot="1" noChangeAspect="1" noChangeArrowheads="1" noTextEdit="1"/>
          </p:cNvSpPr>
          <p:nvPr>
            <p:ph type="sldImg" idx="2"/>
          </p:nvPr>
        </p:nvSpPr>
        <p:spPr bwMode="auto">
          <a:xfrm>
            <a:off x="1619250" y="277813"/>
            <a:ext cx="1998663" cy="2663825"/>
          </a:xfrm>
          <a:prstGeom prst="rect">
            <a:avLst/>
          </a:prstGeom>
          <a:noFill/>
          <a:ln w="9525">
            <a:solidFill>
              <a:srgbClr val="000000"/>
            </a:solidFill>
            <a:miter lim="800000"/>
            <a:headEnd/>
            <a:tailEnd/>
          </a:ln>
          <a:effectLst/>
        </p:spPr>
      </p:sp>
      <p:sp>
        <p:nvSpPr>
          <p:cNvPr id="10245" name="Rectangle 5"/>
          <p:cNvSpPr>
            <a:spLocks noGrp="1" noChangeArrowheads="1"/>
          </p:cNvSpPr>
          <p:nvPr>
            <p:ph type="body" sz="quarter" idx="3"/>
          </p:nvPr>
        </p:nvSpPr>
        <p:spPr bwMode="auto">
          <a:xfrm>
            <a:off x="684061" y="3271839"/>
            <a:ext cx="5946306" cy="532288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t>单击以编辑主文本样式</a:t>
            </a:r>
          </a:p>
          <a:p>
            <a:pPr lvl="1"/>
            <a:r>
              <a:t>第二级</a:t>
            </a:r>
          </a:p>
          <a:p>
            <a:pPr lvl="2"/>
            <a:r>
              <a:t>第三级</a:t>
            </a:r>
          </a:p>
          <a:p>
            <a:pPr lvl="3"/>
            <a:r>
              <a:t>第四级</a:t>
            </a:r>
          </a:p>
          <a:p>
            <a:pPr lvl="4"/>
            <a:r>
              <a:t>第五级</a:t>
            </a:r>
          </a:p>
        </p:txBody>
      </p:sp>
      <p:sp>
        <p:nvSpPr>
          <p:cNvPr id="10247" name="Rectangle 7"/>
          <p:cNvSpPr>
            <a:spLocks noGrp="1" noChangeArrowheads="1"/>
          </p:cNvSpPr>
          <p:nvPr>
            <p:ph type="sldNum" sz="quarter" idx="5"/>
          </p:nvPr>
        </p:nvSpPr>
        <p:spPr bwMode="auto">
          <a:xfrm>
            <a:off x="3800332" y="8832850"/>
            <a:ext cx="3038649" cy="419100"/>
          </a:xfrm>
          <a:prstGeom prst="rect">
            <a:avLst/>
          </a:prstGeom>
          <a:noFill/>
          <a:ln w="9525">
            <a:noFill/>
            <a:miter lim="800000"/>
            <a:headEnd/>
            <a:tailEnd/>
          </a:ln>
          <a:effectLst/>
        </p:spPr>
        <p:txBody>
          <a:bodyPr vert="horz" wrap="square" lIns="19982" tIns="0" rIns="19982" bIns="0" numCol="1" anchor="b" anchorCtr="0" compatLnSpc="1">
            <a:prstTxWarp prst="textNoShape">
              <a:avLst/>
            </a:prstTxWarp>
          </a:bodyPr>
          <a:lstStyle>
            <a:lvl1pPr algn="r" defTabSz="950913">
              <a:spcBef>
                <a:spcPct val="0"/>
              </a:spcBef>
              <a:defRPr sz="1100">
                <a:latin typeface="Frutiger 45 Light" pitchFamily="34" charset="0"/>
              </a:defRPr>
            </a:lvl1pPr>
          </a:lstStyle>
          <a:p>
            <a:fld id="{4CAFDF0D-8385-414C-82E4-7508EF6BF63D}" type="slidenum">
              <a:rPr lang="en-GB"/>
              <a:t>‹#›</a:t>
            </a:fld>
          </a:p>
        </p:txBody>
      </p:sp>
      <p:sp>
        <p:nvSpPr>
          <p:cNvPr id="10248" name="Line 8"/>
          <p:cNvSpPr>
            <a:spLocks noChangeShapeType="1"/>
          </p:cNvSpPr>
          <p:nvPr/>
        </p:nvSpPr>
        <p:spPr bwMode="gray">
          <a:xfrm>
            <a:off x="684061" y="3133725"/>
            <a:ext cx="5922049" cy="0"/>
          </a:xfrm>
          <a:prstGeom prst="line">
            <a:avLst/>
          </a:prstGeom>
          <a:noFill/>
          <a:ln w="25400">
            <a:solidFill>
              <a:schemeClr val="bg2"/>
            </a:solidFill>
            <a:round/>
            <a:headEnd type="none" w="sm" len="sm"/>
            <a:tailEnd type="none" w="sm" len="sm"/>
          </a:ln>
          <a:effectLst/>
        </p:spPr>
        <p:txBody>
          <a:bodyPr wrap="none" anchor="ctr"/>
          <a:lstStyle/>
          <a:p/>
        </p:txBody>
      </p:sp>
    </p:spTree>
    <p:extLst>
      <p:ext uri="{BB962C8B-B14F-4D97-AF65-F5344CB8AC3E}">
        <p14:creationId xmlns:p14="http://schemas.microsoft.com/office/powerpoint/2010/main" val="293384434"/>
      </p:ext>
    </p:extLst>
  </p:cSld>
  <p:clrMap bg1="lt1" tx1="dk1" bg2="lt2" tx2="dk2" accent1="accent1" accent2="accent2" accent3="accent3" accent4="accent4" accent5="accent5" accent6="accent6" hlink="hlink" folHlink="folHlink"/>
  <p:notesStyle>
    <a:lvl1pPr marL="193675" indent="-193675" algn="l" rtl="0" eaLnBrk="0" fontAlgn="base" hangingPunct="0">
      <a:spcBef>
        <a:spcPct val="30000"/>
      </a:spcBef>
      <a:spcAft>
        <a:spcPct val="0"/>
      </a:spcAft>
      <a:buClr>
        <a:schemeClr val="tx2"/>
      </a:buClr>
      <a:buSzPct val="123000"/>
      <a:buFont typeface="Symbol" pitchFamily="18" charset="2"/>
      <a:buChar char="¨"/>
      <a:defRPr sz="1200" kern="1200">
        <a:solidFill>
          <a:schemeClr val="tx1"/>
        </a:solidFill>
        <a:latin typeface="Frutiger 55 Roman" pitchFamily="34" charset="0"/>
        <a:ea typeface="+mn-ea"/>
        <a:cs typeface="+mn-cs"/>
      </a:defRPr>
    </a:lvl1pPr>
    <a:lvl2pPr marL="563563" indent="-179388" algn="l" rtl="0" eaLnBrk="0" fontAlgn="base" hangingPunct="0">
      <a:spcBef>
        <a:spcPct val="30000"/>
      </a:spcBef>
      <a:spcAft>
        <a:spcPct val="0"/>
      </a:spcAft>
      <a:buSzPct val="80000"/>
      <a:buChar char="—"/>
      <a:defRPr sz="1200" kern="1200">
        <a:solidFill>
          <a:schemeClr val="tx1"/>
        </a:solidFill>
        <a:latin typeface="Frutiger 55 Roman" pitchFamily="34" charset="0"/>
        <a:ea typeface="+mn-ea"/>
        <a:cs typeface="+mn-cs"/>
      </a:defRPr>
    </a:lvl2pPr>
    <a:lvl3pPr marL="947738" indent="-193675" algn="l" rtl="0" eaLnBrk="0" fontAlgn="base" hangingPunct="0">
      <a:spcBef>
        <a:spcPct val="30000"/>
      </a:spcBef>
      <a:spcAft>
        <a:spcPct val="0"/>
      </a:spcAft>
      <a:buSzPct val="85000"/>
      <a:buChar char="–"/>
      <a:defRPr sz="1200" kern="1200">
        <a:solidFill>
          <a:schemeClr val="tx1"/>
        </a:solidFill>
        <a:latin typeface="Frutiger 55 Roman" pitchFamily="34" charset="0"/>
        <a:ea typeface="+mn-ea"/>
        <a:cs typeface="+mn-cs"/>
      </a:defRPr>
    </a:lvl3pPr>
    <a:lvl4pPr marL="1341438" indent="-203200" algn="l" rtl="0" eaLnBrk="0" fontAlgn="base" hangingPunct="0">
      <a:spcBef>
        <a:spcPct val="30000"/>
      </a:spcBef>
      <a:spcAft>
        <a:spcPct val="0"/>
      </a:spcAft>
      <a:buSzPct val="85000"/>
      <a:buChar char="–"/>
      <a:defRPr sz="1200" kern="1200">
        <a:solidFill>
          <a:schemeClr val="tx1"/>
        </a:solidFill>
        <a:latin typeface="Frutiger 55 Roman" pitchFamily="34" charset="0"/>
        <a:ea typeface="+mn-ea"/>
        <a:cs typeface="+mn-cs"/>
      </a:defRPr>
    </a:lvl4pPr>
    <a:lvl5pPr marL="1711325" indent="-179388" algn="l" rtl="0" eaLnBrk="0" fontAlgn="base" hangingPunct="0">
      <a:spcBef>
        <a:spcPct val="30000"/>
      </a:spcBef>
      <a:spcAft>
        <a:spcPct val="0"/>
      </a:spcAft>
      <a:buSzPct val="85000"/>
      <a:buChar char="–"/>
      <a:defRPr sz="1200" kern="1200">
        <a:solidFill>
          <a:schemeClr val="tx1"/>
        </a:solidFill>
        <a:latin typeface="Frutiger 55 Roman"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8C2612A9-8371-4D4C-AF99-E44F81C4778C}" type="slidenum">
              <a:rPr lang="en-GB"/>
              <a:t>0</a:t>
            </a:fld>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p:txBody>
      </p:sp>
    </p:spTree>
    <p:extLst>
      <p:ext uri="{BB962C8B-B14F-4D97-AF65-F5344CB8AC3E}">
        <p14:creationId xmlns:p14="http://schemas.microsoft.com/office/powerpoint/2010/main" val="3210142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p:txBody>
      </p:sp>
      <p:sp>
        <p:nvSpPr>
          <p:cNvPr id="4" name="灯片编号占位符 3"/>
          <p:cNvSpPr>
            <a:spLocks noGrp="1"/>
          </p:cNvSpPr>
          <p:nvPr>
            <p:ph type="sldNum" sz="quarter" idx="5"/>
          </p:nvPr>
        </p:nvSpPr>
        <p:spPr/>
        <p:txBody>
          <a:bodyPr/>
          <a:lstStyle/>
          <a:p>
            <a:fld id="{4CAFDF0D-8385-414C-82E4-7508EF6BF63D}" type="slidenum">
              <a:rPr lang="en-GB" smtClean="0"/>
              <a:t>4</a:t>
            </a:fld>
          </a:p>
        </p:txBody>
      </p:sp>
    </p:spTree>
    <p:extLst>
      <p:ext uri="{BB962C8B-B14F-4D97-AF65-F5344CB8AC3E}">
        <p14:creationId xmlns:p14="http://schemas.microsoft.com/office/powerpoint/2010/main" val="797198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solidFill>
          <a:schemeClr val="bg1"/>
        </a:solidFill>
        <a:effectLst/>
      </p:bgPr>
    </p:bg>
    <p:spTree>
      <p:nvGrpSpPr>
        <p:cNvPr id="1" name=""/>
        <p:cNvGrpSpPr/>
        <p:nvPr/>
      </p:nvGrpSpPr>
      <p:grpSpPr>
        <a:xfrm>
          <a:off x="0" y="0"/>
          <a:ext cx="0" cy="0"/>
          <a:chOff x="0" y="0"/>
          <a:chExt cx="0" cy="0"/>
        </a:xfrm>
      </p:grpSpPr>
      <p:sp>
        <p:nvSpPr>
          <p:cNvPr id="115717" name="CoverLogo"/>
          <p:cNvSpPr txBox="1">
            <a:spLocks noChangeArrowheads="1"/>
          </p:cNvSpPr>
          <p:nvPr/>
        </p:nvSpPr>
        <p:spPr bwMode="black">
          <a:xfrm>
            <a:off x="269875" y="360363"/>
            <a:ext cx="414338" cy="139700"/>
          </a:xfrm>
          <a:prstGeom prst="rect">
            <a:avLst/>
          </a:prstGeom>
          <a:noFill/>
          <a:ln w="28575">
            <a:noFill/>
            <a:miter lim="800000"/>
            <a:headEnd/>
            <a:tailEnd/>
          </a:ln>
          <a:effectLst/>
        </p:spPr>
        <p:txBody>
          <a:bodyPr lIns="0" tIns="0" rIns="0" bIns="0">
            <a:spAutoFit/>
          </a:bodyPr>
          <a:lstStyle/>
          <a:p>
            <a:pPr marL="414338" lvl="1">
              <a:lnSpc>
                <a:spcPts val="1100"/>
              </a:lnSpc>
              <a:spcBef>
                <a:spcPct val="0"/>
              </a:spcBef>
            </a:pPr>
            <a:endParaRPr sz="2600">
              <a:solidFill>
                <a:srgbClr val="FF0000"/>
              </a:solidFill>
            </a:endParaRPr>
          </a:p>
        </p:txBody>
      </p:sp>
      <p:sp>
        <p:nvSpPr>
          <p:cNvPr id="115714" name="Rectangle 1026"/>
          <p:cNvSpPr>
            <a:spLocks noChangeArrowheads="1"/>
          </p:cNvSpPr>
          <p:nvPr/>
        </p:nvSpPr>
        <p:spPr bwMode="ltGray">
          <a:xfrm>
            <a:off x="0" y="1890713"/>
            <a:ext cx="5084763" cy="3794125"/>
          </a:xfrm>
          <a:prstGeom prst="rect">
            <a:avLst/>
          </a:prstGeom>
          <a:solidFill>
            <a:srgbClr val="2D5195"/>
          </a:solidFill>
          <a:ln w="9525">
            <a:noFill/>
            <a:miter lim="800000"/>
            <a:headEnd/>
            <a:tailEnd/>
          </a:ln>
          <a:effectLst/>
        </p:spPr>
        <p:txBody>
          <a:bodyPr wrap="none" anchor="ctr"/>
          <a:lstStyle/>
          <a:p/>
        </p:txBody>
      </p:sp>
      <p:sp>
        <p:nvSpPr>
          <p:cNvPr id="115715" name="Rectangle 1027"/>
          <p:cNvSpPr>
            <a:spLocks noGrp="1" noChangeArrowheads="1"/>
          </p:cNvSpPr>
          <p:nvPr>
            <p:ph type="ctrTitle"/>
          </p:nvPr>
        </p:nvSpPr>
        <p:spPr bwMode="ltGray">
          <a:xfrm>
            <a:off x="571500" y="2303463"/>
            <a:ext cx="4457700" cy="1165225"/>
          </a:xfrm>
          <a:solidFill>
            <a:srgbClr val="2D5195"/>
          </a:solidFill>
        </p:spPr>
        <p:txBody>
          <a:bodyPr anchor="t"/>
          <a:lstStyle>
            <a:lvl1pPr>
              <a:defRPr sz="3200">
                <a:solidFill>
                  <a:schemeClr val="accent2"/>
                </a:solidFill>
              </a:defRPr>
            </a:lvl1pPr>
          </a:lstStyle>
          <a:p>
            <a:r>
              <a:t>单击编辑主标题样式</a:t>
            </a:r>
          </a:p>
        </p:txBody>
      </p:sp>
      <p:sp>
        <p:nvSpPr>
          <p:cNvPr id="115716" name="Rectangle 1028"/>
          <p:cNvSpPr>
            <a:spLocks noGrp="1" noChangeArrowheads="1"/>
          </p:cNvSpPr>
          <p:nvPr>
            <p:ph type="subTitle" idx="1"/>
          </p:nvPr>
        </p:nvSpPr>
        <p:spPr bwMode="ltGray">
          <a:xfrm>
            <a:off x="571500" y="3656013"/>
            <a:ext cx="4457700" cy="1828800"/>
          </a:xfrm>
        </p:spPr>
        <p:txBody>
          <a:bodyPr/>
          <a:lstStyle>
            <a:lvl1pPr marL="0" indent="0">
              <a:spcBef>
                <a:spcPct val="0"/>
              </a:spcBef>
              <a:buSzTx/>
              <a:buFont typeface="Symbol" pitchFamily="18" charset="2"/>
              <a:buNone/>
              <a:defRPr sz="2400">
                <a:solidFill>
                  <a:srgbClr val="FFD539"/>
                </a:solidFill>
                <a:latin typeface="UBSHeadline" pitchFamily="18" charset="0"/>
              </a:defRPr>
            </a:lvl1pPr>
          </a:lstStyle>
          <a:p>
            <a:r>
              <a:t>点击编辑主字幕样式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GB" dirty="0"/>
          </a:p>
        </p:txBody>
      </p:sp>
      <p:sp>
        <p:nvSpPr>
          <p:cNvPr id="5" name="Slide Number Placeholder 4"/>
          <p:cNvSpPr>
            <a:spLocks noGrp="1"/>
          </p:cNvSpPr>
          <p:nvPr>
            <p:ph type="sldNum" sz="quarter" idx="11"/>
          </p:nvPr>
        </p:nvSpPr>
        <p:spPr/>
        <p:txBody>
          <a:bodyPr/>
          <a:lstStyle>
            <a:lvl1pPr>
              <a:defRPr/>
            </a:lvl1pPr>
          </a:lstStyle>
          <a:p>
            <a:fld id="{CF6CB632-CF06-4F8E-A055-A6BEF0453ECC}" type="slidenum">
              <a:rPr lang="en-GB"/>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29213" y="334963"/>
            <a:ext cx="1385887" cy="76914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69963" y="334963"/>
            <a:ext cx="4006850" cy="76914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GB" dirty="0"/>
          </a:p>
        </p:txBody>
      </p:sp>
      <p:sp>
        <p:nvSpPr>
          <p:cNvPr id="5" name="Slide Number Placeholder 4"/>
          <p:cNvSpPr>
            <a:spLocks noGrp="1"/>
          </p:cNvSpPr>
          <p:nvPr>
            <p:ph type="sldNum" sz="quarter" idx="11"/>
          </p:nvPr>
        </p:nvSpPr>
        <p:spPr/>
        <p:txBody>
          <a:bodyPr/>
          <a:lstStyle>
            <a:lvl1pPr>
              <a:defRPr/>
            </a:lvl1pPr>
          </a:lstStyle>
          <a:p>
            <a:fld id="{42889ECA-8B3E-40CB-8892-0EB0A4AAF68F}" type="slidenum">
              <a:rPr lang="en-GB"/>
              <a:pPr/>
              <a:t>‹#›</a:t>
            </a:fld>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550" y="334963"/>
            <a:ext cx="5543550" cy="598487"/>
          </a:xfrm>
        </p:spPr>
        <p:txBody>
          <a:bodyPr/>
          <a:lstStyle/>
          <a:p>
            <a:r>
              <a:t>单击编辑主标题样式</a:t>
            </a:r>
          </a:p>
        </p:txBody>
      </p:sp>
      <p:sp>
        <p:nvSpPr>
          <p:cNvPr id="3" name="Text Placeholder 2"/>
          <p:cNvSpPr>
            <a:spLocks noGrp="1"/>
          </p:cNvSpPr>
          <p:nvPr>
            <p:ph type="body" sz="half" idx="1"/>
          </p:nvPr>
        </p:nvSpPr>
        <p:spPr>
          <a:xfrm>
            <a:off x="969963" y="1727200"/>
            <a:ext cx="2695575" cy="6299200"/>
          </a:xfrm>
        </p:spPr>
        <p:txBody>
          <a:bodyPr/>
          <a:lstStyle/>
          <a:p>
            <a:pPr lvl="0"/>
            <a:r>
              <a:t>单击以编辑主文本样式</a:t>
            </a:r>
          </a:p>
          <a:p>
            <a:pPr lvl="1"/>
            <a:r>
              <a:t>第二级</a:t>
            </a:r>
          </a:p>
          <a:p>
            <a:pPr lvl="2"/>
            <a:r>
              <a:t>第三级</a:t>
            </a:r>
          </a:p>
          <a:p>
            <a:pPr lvl="3"/>
            <a:r>
              <a:t>第四级</a:t>
            </a:r>
          </a:p>
          <a:p>
            <a:pPr lvl="4"/>
            <a:r>
              <a:t>第五级</a:t>
            </a:r>
          </a:p>
        </p:txBody>
      </p:sp>
      <p:sp>
        <p:nvSpPr>
          <p:cNvPr id="4" name="Content Placeholder 3"/>
          <p:cNvSpPr>
            <a:spLocks noGrp="1"/>
          </p:cNvSpPr>
          <p:nvPr>
            <p:ph sz="half" idx="2"/>
          </p:nvPr>
        </p:nvSpPr>
        <p:spPr>
          <a:xfrm>
            <a:off x="3817938" y="1727200"/>
            <a:ext cx="2697162" cy="6299200"/>
          </a:xfrm>
        </p:spPr>
        <p:txBody>
          <a:bodyPr/>
          <a:lstStyle/>
          <a:p>
            <a:pPr lvl="0"/>
            <a:r>
              <a:t>单击以编辑主文本样式</a:t>
            </a:r>
          </a:p>
          <a:p>
            <a:pPr lvl="1"/>
            <a:r>
              <a:t>第二级</a:t>
            </a:r>
          </a:p>
          <a:p>
            <a:pPr lvl="2"/>
            <a:r>
              <a:t>第三级</a:t>
            </a:r>
          </a:p>
          <a:p>
            <a:pPr lvl="3"/>
            <a:r>
              <a:t>第四级</a:t>
            </a:r>
          </a:p>
          <a:p>
            <a:pPr lvl="4"/>
            <a:r>
              <a:t>第五级</a:t>
            </a:r>
          </a:p>
        </p:txBody>
      </p:sp>
      <p:sp>
        <p:nvSpPr>
          <p:cNvPr id="5" name="Footer Placeholder 4"/>
          <p:cNvSpPr>
            <a:spLocks noGrp="1"/>
          </p:cNvSpPr>
          <p:nvPr>
            <p:ph type="ftr" sz="quarter" idx="10"/>
          </p:nvPr>
        </p:nvSpPr>
        <p:spPr>
          <a:xfrm>
            <a:off x="5543550" y="8405813"/>
            <a:ext cx="685800" cy="458787"/>
          </a:xfrm>
        </p:spPr>
        <p:txBody>
          <a:bodyPr/>
          <a:lstStyle/>
          <a:p/>
        </p:txBody>
      </p:sp>
      <p:sp>
        <p:nvSpPr>
          <p:cNvPr id="6" name="Slide Number Placeholder 5"/>
          <p:cNvSpPr>
            <a:spLocks noGrp="1"/>
          </p:cNvSpPr>
          <p:nvPr>
            <p:ph type="sldNum" sz="quarter" idx="11"/>
          </p:nvPr>
        </p:nvSpPr>
        <p:spPr>
          <a:xfrm>
            <a:off x="6229350" y="8405813"/>
            <a:ext cx="280988" cy="458787"/>
          </a:xfrm>
        </p:spPr>
        <p:txBody>
          <a:bodyPr/>
          <a:lstStyle/>
          <a:p>
            <a:fld id="{F4462174-EBCD-417C-A7F4-8FDBC5EB68AD}"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单击编辑主标题样式</a:t>
            </a:r>
          </a:p>
        </p:txBody>
      </p:sp>
      <p:sp>
        <p:nvSpPr>
          <p:cNvPr id="3" name="Content Placeholder 2"/>
          <p:cNvSpPr>
            <a:spLocks noGrp="1"/>
          </p:cNvSpPr>
          <p:nvPr>
            <p:ph idx="1"/>
          </p:nvPr>
        </p:nvSpPr>
        <p:spPr/>
        <p:txBody>
          <a:bodyPr/>
          <a:lstStyle/>
          <a:p>
            <a:pPr lvl="0"/>
            <a:r>
              <a:t>单击以编辑主文本样式</a:t>
            </a:r>
          </a:p>
          <a:p>
            <a:pPr lvl="1"/>
            <a:r>
              <a:t>第二级</a:t>
            </a:r>
          </a:p>
          <a:p>
            <a:pPr lvl="2"/>
            <a:r>
              <a:t>第三级</a:t>
            </a:r>
          </a:p>
          <a:p>
            <a:pPr lvl="3"/>
            <a:r>
              <a:t>第四级</a:t>
            </a:r>
          </a:p>
          <a:p>
            <a:pPr lvl="4"/>
            <a:r>
              <a:t>第五级</a:t>
            </a:r>
          </a:p>
        </p:txBody>
      </p:sp>
      <p:sp>
        <p:nvSpPr>
          <p:cNvPr id="4" name="Footer Placeholder 3"/>
          <p:cNvSpPr>
            <a:spLocks noGrp="1"/>
          </p:cNvSpPr>
          <p:nvPr>
            <p:ph type="ftr" sz="quarter" idx="10"/>
          </p:nvPr>
        </p:nvSpPr>
        <p:spPr/>
        <p:txBody>
          <a:bodyPr/>
          <a:lstStyle/>
          <a:p/>
        </p:txBody>
      </p:sp>
      <p:sp>
        <p:nvSpPr>
          <p:cNvPr id="5" name="Slide Number Placeholder 4"/>
          <p:cNvSpPr>
            <a:spLocks noGrp="1"/>
          </p:cNvSpPr>
          <p:nvPr>
            <p:ph type="sldNum" sz="quarter" idx="11"/>
          </p:nvPr>
        </p:nvSpPr>
        <p:spPr/>
        <p:txBody>
          <a:bodyPr/>
          <a:lstStyle/>
          <a:p>
            <a:fld id="{A444840E-414E-4BB7-B7ED-2BA163B97C5C}"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338" y="5875338"/>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338" y="3875088"/>
            <a:ext cx="5829300" cy="20002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GB" dirty="0"/>
          </a:p>
        </p:txBody>
      </p:sp>
      <p:sp>
        <p:nvSpPr>
          <p:cNvPr id="5" name="Slide Number Placeholder 4"/>
          <p:cNvSpPr>
            <a:spLocks noGrp="1"/>
          </p:cNvSpPr>
          <p:nvPr>
            <p:ph type="sldNum" sz="quarter" idx="11"/>
          </p:nvPr>
        </p:nvSpPr>
        <p:spPr/>
        <p:txBody>
          <a:bodyPr/>
          <a:lstStyle>
            <a:lvl1pPr>
              <a:defRPr/>
            </a:lvl1pPr>
          </a:lstStyle>
          <a:p>
            <a:fld id="{88FB7E1C-6D12-4514-AFBE-79F6F1EC3DEB}" type="slidenum">
              <a:rPr lang="en-GB"/>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69963" y="1727200"/>
            <a:ext cx="2695575" cy="629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7938" y="1727200"/>
            <a:ext cx="2697162" cy="629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GB" dirty="0"/>
          </a:p>
        </p:txBody>
      </p:sp>
      <p:sp>
        <p:nvSpPr>
          <p:cNvPr id="6" name="Slide Number Placeholder 5"/>
          <p:cNvSpPr>
            <a:spLocks noGrp="1"/>
          </p:cNvSpPr>
          <p:nvPr>
            <p:ph type="sldNum" sz="quarter" idx="11"/>
          </p:nvPr>
        </p:nvSpPr>
        <p:spPr/>
        <p:txBody>
          <a:bodyPr/>
          <a:lstStyle>
            <a:lvl1pPr>
              <a:defRPr/>
            </a:lvl1pPr>
          </a:lstStyle>
          <a:p>
            <a:fld id="{85BDD8D4-2877-4294-B66A-D711F8AA82E0}" type="slidenum">
              <a:rPr lang="en-GB"/>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713"/>
            <a:ext cx="6172200" cy="1524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288"/>
            <a:ext cx="3030538"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900363"/>
            <a:ext cx="3030538"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4563" y="2046288"/>
            <a:ext cx="3030537"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4563" y="2900363"/>
            <a:ext cx="3030537" cy="526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GB" dirty="0"/>
          </a:p>
        </p:txBody>
      </p:sp>
      <p:sp>
        <p:nvSpPr>
          <p:cNvPr id="8" name="Slide Number Placeholder 7"/>
          <p:cNvSpPr>
            <a:spLocks noGrp="1"/>
          </p:cNvSpPr>
          <p:nvPr>
            <p:ph type="sldNum" sz="quarter" idx="11"/>
          </p:nvPr>
        </p:nvSpPr>
        <p:spPr/>
        <p:txBody>
          <a:bodyPr/>
          <a:lstStyle>
            <a:lvl1pPr>
              <a:defRPr/>
            </a:lvl1pPr>
          </a:lstStyle>
          <a:p>
            <a:fld id="{09D6D940-C1B6-481F-A172-ED18B27C233B}" type="slidenum">
              <a:rPr lang="en-GB"/>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GB" dirty="0"/>
          </a:p>
        </p:txBody>
      </p:sp>
      <p:sp>
        <p:nvSpPr>
          <p:cNvPr id="4" name="Slide Number Placeholder 3"/>
          <p:cNvSpPr>
            <a:spLocks noGrp="1"/>
          </p:cNvSpPr>
          <p:nvPr>
            <p:ph type="sldNum" sz="quarter" idx="11"/>
          </p:nvPr>
        </p:nvSpPr>
        <p:spPr/>
        <p:txBody>
          <a:bodyPr/>
          <a:lstStyle>
            <a:lvl1pPr>
              <a:defRPr/>
            </a:lvl1pPr>
          </a:lstStyle>
          <a:p>
            <a:fld id="{F5899B24-7082-4DB6-91C6-E8D4CC9F6C8B}" type="slidenum">
              <a:rPr lang="en-GB"/>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GB" dirty="0"/>
          </a:p>
        </p:txBody>
      </p:sp>
      <p:sp>
        <p:nvSpPr>
          <p:cNvPr id="3" name="Slide Number Placeholder 2"/>
          <p:cNvSpPr>
            <a:spLocks noGrp="1"/>
          </p:cNvSpPr>
          <p:nvPr>
            <p:ph type="sldNum" sz="quarter" idx="11"/>
          </p:nvPr>
        </p:nvSpPr>
        <p:spPr/>
        <p:txBody>
          <a:bodyPr/>
          <a:lstStyle>
            <a:lvl1pPr>
              <a:defRPr/>
            </a:lvl1pPr>
          </a:lstStyle>
          <a:p>
            <a:fld id="{37387D3D-3FCB-4CAF-AACC-8830271292B1}" type="slidenum">
              <a:rPr lang="en-GB"/>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3538"/>
            <a:ext cx="2255838"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8" y="363538"/>
            <a:ext cx="3833812" cy="7804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2938"/>
            <a:ext cx="2255838" cy="6254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GB" dirty="0"/>
          </a:p>
        </p:txBody>
      </p:sp>
      <p:sp>
        <p:nvSpPr>
          <p:cNvPr id="6" name="Slide Number Placeholder 5"/>
          <p:cNvSpPr>
            <a:spLocks noGrp="1"/>
          </p:cNvSpPr>
          <p:nvPr>
            <p:ph type="sldNum" sz="quarter" idx="11"/>
          </p:nvPr>
        </p:nvSpPr>
        <p:spPr/>
        <p:txBody>
          <a:bodyPr/>
          <a:lstStyle>
            <a:lvl1pPr>
              <a:defRPr/>
            </a:lvl1pPr>
          </a:lstStyle>
          <a:p>
            <a:fld id="{B3D64ABD-2740-4A47-BA53-650F48D7ADFB}" type="slidenum">
              <a:rPr lang="en-GB"/>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613" y="6400800"/>
            <a:ext cx="4114800" cy="7556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613" y="81756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344613" y="7156450"/>
            <a:ext cx="4114800" cy="1073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GB" dirty="0"/>
          </a:p>
        </p:txBody>
      </p:sp>
      <p:sp>
        <p:nvSpPr>
          <p:cNvPr id="6" name="Slide Number Placeholder 5"/>
          <p:cNvSpPr>
            <a:spLocks noGrp="1"/>
          </p:cNvSpPr>
          <p:nvPr>
            <p:ph type="sldNum" sz="quarter" idx="11"/>
          </p:nvPr>
        </p:nvSpPr>
        <p:spPr/>
        <p:txBody>
          <a:bodyPr/>
          <a:lstStyle>
            <a:lvl1pPr>
              <a:defRPr/>
            </a:lvl1pPr>
          </a:lstStyle>
          <a:p>
            <a:fld id="{2C48E9EC-8A29-4EEB-B91F-32592D295147}" type="slidenum">
              <a:rPr lang="en-GB"/>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900" name="SlideLogo"/>
          <p:cNvSpPr txBox="1">
            <a:spLocks noChangeArrowheads="1"/>
          </p:cNvSpPr>
          <p:nvPr/>
        </p:nvSpPr>
        <p:spPr bwMode="black">
          <a:xfrm>
            <a:off x="971550" y="8305800"/>
            <a:ext cx="317500" cy="406400"/>
          </a:xfrm>
          <a:prstGeom prst="rect">
            <a:avLst/>
          </a:prstGeom>
          <a:noFill/>
          <a:ln w="28575">
            <a:noFill/>
            <a:miter lim="800000"/>
            <a:headEnd/>
            <a:tailEnd/>
          </a:ln>
          <a:effectLst/>
        </p:spPr>
        <p:txBody>
          <a:bodyPr wrap="none" lIns="0" tIns="0" rIns="0" bIns="0">
            <a:spAutoFit/>
          </a:bodyPr>
          <a:lstStyle/>
          <a:p>
            <a:pPr>
              <a:spcBef>
                <a:spcPct val="0"/>
              </a:spcBef>
            </a:pPr>
            <a:endParaRPr sz="2000">
              <a:solidFill>
                <a:srgbClr val="FF0000"/>
              </a:solidFill>
              <a:latin typeface="UBSWarburgLogo" pitchFamily="18" charset="0"/>
            </a:endParaRPr>
          </a:p>
          <a:p>
            <a:pPr marL="317500" lvl="1">
              <a:lnSpc>
                <a:spcPts val="800"/>
              </a:lnSpc>
              <a:spcBef>
                <a:spcPct val="0"/>
              </a:spcBef>
            </a:pPr>
            <a:endParaRPr sz="2000">
              <a:solidFill>
                <a:srgbClr val="FF0000"/>
              </a:solidFill>
            </a:endParaRPr>
          </a:p>
        </p:txBody>
      </p:sp>
      <p:sp>
        <p:nvSpPr>
          <p:cNvPr id="114899" name="SlideImage"/>
          <p:cNvSpPr>
            <a:spLocks noChangeArrowheads="1"/>
          </p:cNvSpPr>
          <p:nvPr/>
        </p:nvSpPr>
        <p:spPr bwMode="ltGray">
          <a:xfrm>
            <a:off x="0" y="0"/>
            <a:ext cx="685800" cy="9144000"/>
          </a:xfrm>
          <a:prstGeom prst="rect">
            <a:avLst/>
          </a:prstGeom>
          <a:solidFill>
            <a:srgbClr val="2D5195"/>
          </a:solidFill>
          <a:ln w="28575">
            <a:noFill/>
            <a:miter lim="800000"/>
            <a:headEnd/>
            <a:tailEnd/>
          </a:ln>
          <a:effectLst/>
        </p:spPr>
        <p:txBody>
          <a:bodyPr wrap="none" lIns="0" tIns="0" rIns="0" bIns="0" anchor="ctr"/>
          <a:lstStyle/>
          <a:p/>
        </p:txBody>
      </p:sp>
      <p:sp>
        <p:nvSpPr>
          <p:cNvPr id="114691" name="Rectangle 1027"/>
          <p:cNvSpPr>
            <a:spLocks noGrp="1" noChangeArrowheads="1"/>
          </p:cNvSpPr>
          <p:nvPr>
            <p:ph type="ftr" sz="quarter" idx="3"/>
          </p:nvPr>
        </p:nvSpPr>
        <p:spPr bwMode="auto">
          <a:xfrm>
            <a:off x="5543550" y="8405813"/>
            <a:ext cx="685800" cy="458787"/>
          </a:xfrm>
          <a:prstGeom prst="rect">
            <a:avLst/>
          </a:prstGeom>
          <a:noFill/>
          <a:ln w="9525">
            <a:noFill/>
            <a:miter lim="800000"/>
            <a:headEnd/>
            <a:tailEnd/>
          </a:ln>
          <a:effectLst/>
        </p:spPr>
        <p:txBody>
          <a:bodyPr vert="horz" wrap="none" lIns="0" tIns="0" rIns="0" bIns="0" numCol="1" anchor="b" anchorCtr="0" compatLnSpc="1">
            <a:prstTxWarp prst="textNoShape">
              <a:avLst/>
            </a:prstTxWarp>
          </a:bodyPr>
          <a:lstStyle>
            <a:lvl1pPr algn="r">
              <a:spcBef>
                <a:spcPct val="0"/>
              </a:spcBef>
              <a:defRPr sz="900">
                <a:solidFill>
                  <a:srgbClr val="DDF2FA"/>
                </a:solidFill>
              </a:defRPr>
            </a:lvl1pPr>
          </a:lstStyle>
          <a:p/>
        </p:txBody>
      </p:sp>
      <p:sp>
        <p:nvSpPr>
          <p:cNvPr id="114692" name="Rectangle 1028"/>
          <p:cNvSpPr>
            <a:spLocks noGrp="1" noChangeArrowheads="1"/>
          </p:cNvSpPr>
          <p:nvPr>
            <p:ph type="title"/>
          </p:nvPr>
        </p:nvSpPr>
        <p:spPr bwMode="auto">
          <a:xfrm>
            <a:off x="971550" y="334963"/>
            <a:ext cx="5543550" cy="598487"/>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p>
            <a:pPr lvl="0"/>
            <a:r>
              <a:t>单击编辑主标题样式</a:t>
            </a:r>
          </a:p>
        </p:txBody>
      </p:sp>
      <p:sp>
        <p:nvSpPr>
          <p:cNvPr id="114693" name="Rectangle 1029"/>
          <p:cNvSpPr>
            <a:spLocks noGrp="1" noChangeArrowheads="1"/>
          </p:cNvSpPr>
          <p:nvPr>
            <p:ph type="body" idx="1"/>
          </p:nvPr>
        </p:nvSpPr>
        <p:spPr bwMode="gray">
          <a:xfrm>
            <a:off x="969963" y="1727200"/>
            <a:ext cx="5545137" cy="62992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t>单击以编辑主文本样式</a:t>
            </a:r>
          </a:p>
          <a:p>
            <a:pPr lvl="1"/>
            <a:r>
              <a:t>第二级</a:t>
            </a:r>
          </a:p>
          <a:p>
            <a:pPr lvl="2"/>
            <a:r>
              <a:t>第三级</a:t>
            </a:r>
          </a:p>
          <a:p>
            <a:pPr lvl="3"/>
            <a:r>
              <a:t>第四级</a:t>
            </a:r>
          </a:p>
          <a:p>
            <a:pPr lvl="4"/>
            <a:r>
              <a:t>第五级</a:t>
            </a:r>
          </a:p>
        </p:txBody>
      </p:sp>
      <p:sp>
        <p:nvSpPr>
          <p:cNvPr id="114694" name="Line 1030"/>
          <p:cNvSpPr>
            <a:spLocks noChangeShapeType="1"/>
          </p:cNvSpPr>
          <p:nvPr/>
        </p:nvSpPr>
        <p:spPr bwMode="ltGray">
          <a:xfrm>
            <a:off x="684213" y="1039813"/>
            <a:ext cx="5819775" cy="0"/>
          </a:xfrm>
          <a:prstGeom prst="line">
            <a:avLst/>
          </a:prstGeom>
          <a:noFill/>
          <a:ln w="25400">
            <a:solidFill>
              <a:srgbClr val="2D5195"/>
            </a:solidFill>
            <a:round/>
            <a:headEnd type="none" w="sm" len="sm"/>
            <a:tailEnd type="none" w="sm" len="sm"/>
          </a:ln>
          <a:effectLst/>
        </p:spPr>
        <p:txBody>
          <a:bodyPr wrap="none" anchor="ctr"/>
          <a:lstStyle/>
          <a:p/>
        </p:txBody>
      </p:sp>
      <p:sp>
        <p:nvSpPr>
          <p:cNvPr id="114695" name="Rectangle 1031"/>
          <p:cNvSpPr>
            <a:spLocks noGrp="1" noChangeArrowheads="1"/>
          </p:cNvSpPr>
          <p:nvPr>
            <p:ph type="sldNum" sz="quarter" idx="4"/>
          </p:nvPr>
        </p:nvSpPr>
        <p:spPr bwMode="auto">
          <a:xfrm>
            <a:off x="6229350" y="8405813"/>
            <a:ext cx="280988" cy="458787"/>
          </a:xfrm>
          <a:prstGeom prst="rect">
            <a:avLst/>
          </a:prstGeom>
          <a:noFill/>
          <a:ln w="9525">
            <a:noFill/>
            <a:miter lim="800000"/>
            <a:headEnd/>
            <a:tailEnd/>
          </a:ln>
          <a:effectLst/>
        </p:spPr>
        <p:txBody>
          <a:bodyPr vert="horz" wrap="none" lIns="0" tIns="0" rIns="0" bIns="0" numCol="1" anchor="b" anchorCtr="0" compatLnSpc="1">
            <a:prstTxWarp prst="textNoShape">
              <a:avLst/>
            </a:prstTxWarp>
          </a:bodyPr>
          <a:lstStyle>
            <a:lvl1pPr algn="r">
              <a:spcBef>
                <a:spcPct val="0"/>
              </a:spcBef>
              <a:defRPr sz="900">
                <a:solidFill>
                  <a:srgbClr val="DDF2FA"/>
                </a:solidFill>
              </a:defRPr>
            </a:lvl1pPr>
          </a:lstStyle>
          <a:p>
            <a:fld id="{F84BCC9F-58BE-4EFB-86CF-47A86406B9A8}" type="slidenum">
              <a:rPr lang="en-GB"/>
              <a:t>‹#›</a:t>
            </a:fld>
          </a:p>
        </p:txBody>
      </p:sp>
      <p:sp>
        <p:nvSpPr>
          <p:cNvPr id="114696" name="Line 1032"/>
          <p:cNvSpPr>
            <a:spLocks noChangeShapeType="1"/>
          </p:cNvSpPr>
          <p:nvPr/>
        </p:nvSpPr>
        <p:spPr bwMode="ltGray">
          <a:xfrm>
            <a:off x="231775" y="1039813"/>
            <a:ext cx="452438" cy="0"/>
          </a:xfrm>
          <a:prstGeom prst="line">
            <a:avLst/>
          </a:prstGeom>
          <a:noFill/>
          <a:ln w="25400">
            <a:solidFill>
              <a:schemeClr val="accent2"/>
            </a:solidFill>
            <a:round/>
            <a:headEnd type="none" w="sm" len="sm"/>
            <a:tailEnd type="none" w="sm" len="sm"/>
          </a:ln>
          <a:effectLst/>
        </p:spPr>
        <p:txBody>
          <a:bodyPr wrap="none" anchor="ctr"/>
          <a:lstStyle/>
          <a:p/>
        </p:txBody>
      </p:sp>
      <p:grpSp>
        <p:nvGrpSpPr>
          <p:cNvPr id="114697" name="AlignRight" hidden="1"/>
          <p:cNvGrpSpPr>
            <a:grpSpLocks/>
          </p:cNvGrpSpPr>
          <p:nvPr/>
        </p:nvGrpSpPr>
        <p:grpSpPr bwMode="auto">
          <a:xfrm>
            <a:off x="-1449388" y="1947863"/>
            <a:ext cx="141288" cy="282575"/>
            <a:chOff x="-1309" y="920"/>
            <a:chExt cx="119" cy="134"/>
          </a:xfrm>
        </p:grpSpPr>
        <p:sp>
          <p:nvSpPr>
            <p:cNvPr id="114698" name="Rectangle 1034" hidden="1"/>
            <p:cNvSpPr>
              <a:spLocks noChangeArrowheads="1"/>
            </p:cNvSpPr>
            <p:nvPr/>
          </p:nvSpPr>
          <p:spPr bwMode="auto">
            <a:xfrm flipH="1">
              <a:off x="-1275" y="920"/>
              <a:ext cx="61" cy="25"/>
            </a:xfrm>
            <a:prstGeom prst="rect">
              <a:avLst/>
            </a:prstGeom>
            <a:solidFill>
              <a:srgbClr val="FFFFFF"/>
            </a:solidFill>
            <a:ln w="9525">
              <a:solidFill>
                <a:srgbClr val="000000"/>
              </a:solidFill>
              <a:miter lim="800000"/>
              <a:headEnd/>
              <a:tailEnd/>
            </a:ln>
            <a:effectLst/>
          </p:spPr>
          <p:txBody>
            <a:bodyPr wrap="none" anchor="ctr"/>
            <a:lstStyle/>
            <a:p/>
          </p:txBody>
        </p:sp>
        <p:sp>
          <p:nvSpPr>
            <p:cNvPr id="114699" name="Rectangle 1035" hidden="1"/>
            <p:cNvSpPr>
              <a:spLocks noChangeArrowheads="1"/>
            </p:cNvSpPr>
            <p:nvPr/>
          </p:nvSpPr>
          <p:spPr bwMode="auto">
            <a:xfrm flipH="1">
              <a:off x="-1307" y="969"/>
              <a:ext cx="93" cy="29"/>
            </a:xfrm>
            <a:prstGeom prst="rect">
              <a:avLst/>
            </a:prstGeom>
            <a:solidFill>
              <a:srgbClr val="FFFFFF"/>
            </a:solidFill>
            <a:ln w="9525">
              <a:solidFill>
                <a:srgbClr val="000000"/>
              </a:solidFill>
              <a:miter lim="800000"/>
              <a:headEnd/>
              <a:tailEnd/>
            </a:ln>
            <a:effectLst/>
          </p:spPr>
          <p:txBody>
            <a:bodyPr wrap="none" anchor="ctr"/>
            <a:lstStyle/>
            <a:p/>
          </p:txBody>
        </p:sp>
        <p:sp>
          <p:nvSpPr>
            <p:cNvPr id="114700" name="Line 1036" hidden="1"/>
            <p:cNvSpPr>
              <a:spLocks noChangeShapeType="1"/>
            </p:cNvSpPr>
            <p:nvPr/>
          </p:nvSpPr>
          <p:spPr bwMode="auto">
            <a:xfrm>
              <a:off x="-1309" y="1037"/>
              <a:ext cx="101" cy="0"/>
            </a:xfrm>
            <a:prstGeom prst="line">
              <a:avLst/>
            </a:prstGeom>
            <a:noFill/>
            <a:ln w="9525">
              <a:solidFill>
                <a:srgbClr val="000000"/>
              </a:solidFill>
              <a:round/>
              <a:headEnd/>
              <a:tailEnd type="triangle" w="sm" len="sm"/>
            </a:ln>
            <a:effectLst/>
          </p:spPr>
          <p:txBody>
            <a:bodyPr wrap="none" anchor="ctr"/>
            <a:lstStyle/>
            <a:p/>
          </p:txBody>
        </p:sp>
        <p:sp>
          <p:nvSpPr>
            <p:cNvPr id="114701" name="Line 1037" hidden="1"/>
            <p:cNvSpPr>
              <a:spLocks noChangeShapeType="1"/>
            </p:cNvSpPr>
            <p:nvPr/>
          </p:nvSpPr>
          <p:spPr bwMode="auto">
            <a:xfrm flipH="1">
              <a:off x="-1191" y="920"/>
              <a:ext cx="1" cy="134"/>
            </a:xfrm>
            <a:prstGeom prst="line">
              <a:avLst/>
            </a:prstGeom>
            <a:noFill/>
            <a:ln w="19050">
              <a:solidFill>
                <a:srgbClr val="000000"/>
              </a:solidFill>
              <a:round/>
              <a:headEnd/>
              <a:tailEnd/>
            </a:ln>
            <a:effectLst/>
          </p:spPr>
          <p:txBody>
            <a:bodyPr wrap="none" anchor="ctr"/>
            <a:lstStyle/>
            <a:p/>
          </p:txBody>
        </p:sp>
      </p:grpSp>
      <p:grpSp>
        <p:nvGrpSpPr>
          <p:cNvPr id="114702" name="Alignleft" hidden="1"/>
          <p:cNvGrpSpPr>
            <a:grpSpLocks/>
          </p:cNvGrpSpPr>
          <p:nvPr/>
        </p:nvGrpSpPr>
        <p:grpSpPr bwMode="auto">
          <a:xfrm>
            <a:off x="-1231900" y="1947863"/>
            <a:ext cx="134937" cy="282575"/>
            <a:chOff x="-1126" y="920"/>
            <a:chExt cx="113" cy="134"/>
          </a:xfrm>
        </p:grpSpPr>
        <p:sp>
          <p:nvSpPr>
            <p:cNvPr id="114703" name="Rectangle 1039" hidden="1"/>
            <p:cNvSpPr>
              <a:spLocks noChangeArrowheads="1"/>
            </p:cNvSpPr>
            <p:nvPr/>
          </p:nvSpPr>
          <p:spPr bwMode="auto">
            <a:xfrm>
              <a:off x="-1108" y="920"/>
              <a:ext cx="61" cy="25"/>
            </a:xfrm>
            <a:prstGeom prst="rect">
              <a:avLst/>
            </a:prstGeom>
            <a:solidFill>
              <a:srgbClr val="FFFFFF"/>
            </a:solidFill>
            <a:ln w="9525">
              <a:solidFill>
                <a:srgbClr val="000000"/>
              </a:solidFill>
              <a:miter lim="800000"/>
              <a:headEnd/>
              <a:tailEnd/>
            </a:ln>
            <a:effectLst/>
          </p:spPr>
          <p:txBody>
            <a:bodyPr wrap="none" anchor="ctr"/>
            <a:lstStyle/>
            <a:p/>
          </p:txBody>
        </p:sp>
        <p:sp>
          <p:nvSpPr>
            <p:cNvPr id="114704" name="Rectangle 1040" hidden="1"/>
            <p:cNvSpPr>
              <a:spLocks noChangeArrowheads="1"/>
            </p:cNvSpPr>
            <p:nvPr/>
          </p:nvSpPr>
          <p:spPr bwMode="auto">
            <a:xfrm>
              <a:off x="-1108" y="969"/>
              <a:ext cx="93" cy="29"/>
            </a:xfrm>
            <a:prstGeom prst="rect">
              <a:avLst/>
            </a:prstGeom>
            <a:solidFill>
              <a:srgbClr val="FFFFFF"/>
            </a:solidFill>
            <a:ln w="9525">
              <a:solidFill>
                <a:srgbClr val="000000"/>
              </a:solidFill>
              <a:miter lim="800000"/>
              <a:headEnd/>
              <a:tailEnd/>
            </a:ln>
            <a:effectLst/>
          </p:spPr>
          <p:txBody>
            <a:bodyPr wrap="none" anchor="ctr"/>
            <a:lstStyle/>
            <a:p/>
          </p:txBody>
        </p:sp>
        <p:sp>
          <p:nvSpPr>
            <p:cNvPr id="114705" name="Line 1041" hidden="1"/>
            <p:cNvSpPr>
              <a:spLocks noChangeShapeType="1"/>
            </p:cNvSpPr>
            <p:nvPr/>
          </p:nvSpPr>
          <p:spPr bwMode="auto">
            <a:xfrm flipH="1">
              <a:off x="-1114" y="1037"/>
              <a:ext cx="101" cy="0"/>
            </a:xfrm>
            <a:prstGeom prst="line">
              <a:avLst/>
            </a:prstGeom>
            <a:noFill/>
            <a:ln w="9525">
              <a:solidFill>
                <a:srgbClr val="000000"/>
              </a:solidFill>
              <a:round/>
              <a:headEnd/>
              <a:tailEnd type="triangle" w="sm" len="sm"/>
            </a:ln>
            <a:effectLst/>
          </p:spPr>
          <p:txBody>
            <a:bodyPr wrap="none" anchor="ctr"/>
            <a:lstStyle/>
            <a:p/>
          </p:txBody>
        </p:sp>
        <p:sp>
          <p:nvSpPr>
            <p:cNvPr id="114706" name="Line 1042" hidden="1"/>
            <p:cNvSpPr>
              <a:spLocks noChangeShapeType="1"/>
            </p:cNvSpPr>
            <p:nvPr/>
          </p:nvSpPr>
          <p:spPr bwMode="auto">
            <a:xfrm>
              <a:off x="-1126" y="920"/>
              <a:ext cx="1" cy="134"/>
            </a:xfrm>
            <a:prstGeom prst="line">
              <a:avLst/>
            </a:prstGeom>
            <a:noFill/>
            <a:ln w="19050">
              <a:solidFill>
                <a:srgbClr val="000000"/>
              </a:solidFill>
              <a:round/>
              <a:headEnd/>
              <a:tailEnd/>
            </a:ln>
            <a:effectLst/>
          </p:spPr>
          <p:txBody>
            <a:bodyPr wrap="none" anchor="ctr"/>
            <a:lstStyle/>
            <a:p/>
          </p:txBody>
        </p:sp>
      </p:grpSp>
      <p:grpSp>
        <p:nvGrpSpPr>
          <p:cNvPr id="114707" name="Aligntop" hidden="1"/>
          <p:cNvGrpSpPr>
            <a:grpSpLocks/>
          </p:cNvGrpSpPr>
          <p:nvPr/>
        </p:nvGrpSpPr>
        <p:grpSpPr bwMode="auto">
          <a:xfrm>
            <a:off x="-1012825" y="1962150"/>
            <a:ext cx="158750" cy="239713"/>
            <a:chOff x="-943" y="927"/>
            <a:chExt cx="134" cy="113"/>
          </a:xfrm>
        </p:grpSpPr>
        <p:sp>
          <p:nvSpPr>
            <p:cNvPr id="114708" name="Rectangle 1044" hidden="1"/>
            <p:cNvSpPr>
              <a:spLocks noChangeArrowheads="1"/>
            </p:cNvSpPr>
            <p:nvPr/>
          </p:nvSpPr>
          <p:spPr bwMode="auto">
            <a:xfrm rot="16200000" flipH="1">
              <a:off x="-961" y="963"/>
              <a:ext cx="61" cy="25"/>
            </a:xfrm>
            <a:prstGeom prst="rect">
              <a:avLst/>
            </a:prstGeom>
            <a:solidFill>
              <a:srgbClr val="FFFFFF"/>
            </a:solidFill>
            <a:ln w="9525">
              <a:solidFill>
                <a:srgbClr val="000000"/>
              </a:solidFill>
              <a:miter lim="800000"/>
              <a:headEnd/>
              <a:tailEnd/>
            </a:ln>
            <a:effectLst/>
          </p:spPr>
          <p:txBody>
            <a:bodyPr wrap="none" anchor="ctr"/>
            <a:lstStyle/>
            <a:p/>
          </p:txBody>
        </p:sp>
        <p:sp>
          <p:nvSpPr>
            <p:cNvPr id="114709" name="Rectangle 1045" hidden="1"/>
            <p:cNvSpPr>
              <a:spLocks noChangeArrowheads="1"/>
            </p:cNvSpPr>
            <p:nvPr/>
          </p:nvSpPr>
          <p:spPr bwMode="auto">
            <a:xfrm rot="16200000" flipH="1">
              <a:off x="-924" y="973"/>
              <a:ext cx="88" cy="29"/>
            </a:xfrm>
            <a:prstGeom prst="rect">
              <a:avLst/>
            </a:prstGeom>
            <a:solidFill>
              <a:srgbClr val="FFFFFF"/>
            </a:solidFill>
            <a:ln w="9525">
              <a:solidFill>
                <a:srgbClr val="000000"/>
              </a:solidFill>
              <a:miter lim="800000"/>
              <a:headEnd/>
              <a:tailEnd/>
            </a:ln>
            <a:effectLst/>
          </p:spPr>
          <p:txBody>
            <a:bodyPr wrap="none" anchor="ctr"/>
            <a:lstStyle/>
            <a:p/>
          </p:txBody>
        </p:sp>
        <p:sp>
          <p:nvSpPr>
            <p:cNvPr id="114710" name="Line 1046" hidden="1"/>
            <p:cNvSpPr>
              <a:spLocks noChangeShapeType="1"/>
            </p:cNvSpPr>
            <p:nvPr/>
          </p:nvSpPr>
          <p:spPr bwMode="auto">
            <a:xfrm rot="-5400000">
              <a:off x="-877" y="990"/>
              <a:ext cx="101" cy="0"/>
            </a:xfrm>
            <a:prstGeom prst="line">
              <a:avLst/>
            </a:prstGeom>
            <a:noFill/>
            <a:ln w="9525">
              <a:solidFill>
                <a:srgbClr val="000000"/>
              </a:solidFill>
              <a:round/>
              <a:headEnd/>
              <a:tailEnd type="triangle" w="sm" len="sm"/>
            </a:ln>
            <a:effectLst/>
          </p:spPr>
          <p:txBody>
            <a:bodyPr wrap="none" anchor="ctr"/>
            <a:lstStyle/>
            <a:p/>
          </p:txBody>
        </p:sp>
        <p:sp>
          <p:nvSpPr>
            <p:cNvPr id="114711" name="Line 1047" hidden="1"/>
            <p:cNvSpPr>
              <a:spLocks noChangeShapeType="1"/>
            </p:cNvSpPr>
            <p:nvPr/>
          </p:nvSpPr>
          <p:spPr bwMode="auto">
            <a:xfrm rot="16200000" flipH="1">
              <a:off x="-877" y="861"/>
              <a:ext cx="1" cy="134"/>
            </a:xfrm>
            <a:prstGeom prst="line">
              <a:avLst/>
            </a:prstGeom>
            <a:noFill/>
            <a:ln w="19050">
              <a:solidFill>
                <a:srgbClr val="000000"/>
              </a:solidFill>
              <a:round/>
              <a:headEnd/>
              <a:tailEnd/>
            </a:ln>
            <a:effectLst/>
          </p:spPr>
          <p:txBody>
            <a:bodyPr wrap="none" anchor="ctr"/>
            <a:lstStyle/>
            <a:p/>
          </p:txBody>
        </p:sp>
      </p:grpSp>
      <p:grpSp>
        <p:nvGrpSpPr>
          <p:cNvPr id="114712" name="Alignbottom" hidden="1"/>
          <p:cNvGrpSpPr>
            <a:grpSpLocks/>
          </p:cNvGrpSpPr>
          <p:nvPr/>
        </p:nvGrpSpPr>
        <p:grpSpPr bwMode="auto">
          <a:xfrm>
            <a:off x="-766763" y="1949450"/>
            <a:ext cx="161925" cy="255588"/>
            <a:chOff x="-736" y="921"/>
            <a:chExt cx="136" cy="121"/>
          </a:xfrm>
        </p:grpSpPr>
        <p:sp>
          <p:nvSpPr>
            <p:cNvPr id="114713" name="Rectangle 1049" hidden="1"/>
            <p:cNvSpPr>
              <a:spLocks noChangeArrowheads="1"/>
            </p:cNvSpPr>
            <p:nvPr/>
          </p:nvSpPr>
          <p:spPr bwMode="auto">
            <a:xfrm rot="16200000">
              <a:off x="-754" y="975"/>
              <a:ext cx="61" cy="25"/>
            </a:xfrm>
            <a:prstGeom prst="rect">
              <a:avLst/>
            </a:prstGeom>
            <a:solidFill>
              <a:srgbClr val="FFFFFF"/>
            </a:solidFill>
            <a:ln w="9525">
              <a:solidFill>
                <a:srgbClr val="000000"/>
              </a:solidFill>
              <a:miter lim="800000"/>
              <a:headEnd/>
              <a:tailEnd/>
            </a:ln>
            <a:effectLst/>
          </p:spPr>
          <p:txBody>
            <a:bodyPr wrap="none" anchor="ctr"/>
            <a:lstStyle/>
            <a:p/>
          </p:txBody>
        </p:sp>
        <p:sp>
          <p:nvSpPr>
            <p:cNvPr id="114714" name="Rectangle 1050" hidden="1"/>
            <p:cNvSpPr>
              <a:spLocks noChangeArrowheads="1"/>
            </p:cNvSpPr>
            <p:nvPr/>
          </p:nvSpPr>
          <p:spPr bwMode="auto">
            <a:xfrm rot="16200000">
              <a:off x="-719" y="957"/>
              <a:ext cx="93" cy="29"/>
            </a:xfrm>
            <a:prstGeom prst="rect">
              <a:avLst/>
            </a:prstGeom>
            <a:solidFill>
              <a:srgbClr val="FFFFFF"/>
            </a:solidFill>
            <a:ln w="9525">
              <a:solidFill>
                <a:srgbClr val="000000"/>
              </a:solidFill>
              <a:miter lim="800000"/>
              <a:headEnd/>
              <a:tailEnd/>
            </a:ln>
            <a:effectLst/>
          </p:spPr>
          <p:txBody>
            <a:bodyPr wrap="none" anchor="ctr"/>
            <a:lstStyle/>
            <a:p/>
          </p:txBody>
        </p:sp>
        <p:sp>
          <p:nvSpPr>
            <p:cNvPr id="114715" name="Line 1051" hidden="1"/>
            <p:cNvSpPr>
              <a:spLocks noChangeShapeType="1"/>
            </p:cNvSpPr>
            <p:nvPr/>
          </p:nvSpPr>
          <p:spPr bwMode="auto">
            <a:xfrm rot="16200000" flipH="1">
              <a:off x="-668" y="972"/>
              <a:ext cx="101" cy="0"/>
            </a:xfrm>
            <a:prstGeom prst="line">
              <a:avLst/>
            </a:prstGeom>
            <a:noFill/>
            <a:ln w="9525">
              <a:solidFill>
                <a:srgbClr val="000000"/>
              </a:solidFill>
              <a:round/>
              <a:headEnd/>
              <a:tailEnd type="triangle" w="sm" len="sm"/>
            </a:ln>
            <a:effectLst/>
          </p:spPr>
          <p:txBody>
            <a:bodyPr wrap="none" anchor="ctr"/>
            <a:lstStyle/>
            <a:p/>
          </p:txBody>
        </p:sp>
        <p:sp>
          <p:nvSpPr>
            <p:cNvPr id="114716" name="Line 1052" hidden="1"/>
            <p:cNvSpPr>
              <a:spLocks noChangeShapeType="1"/>
            </p:cNvSpPr>
            <p:nvPr/>
          </p:nvSpPr>
          <p:spPr bwMode="auto">
            <a:xfrm rot="16200000">
              <a:off x="-668" y="975"/>
              <a:ext cx="1" cy="134"/>
            </a:xfrm>
            <a:prstGeom prst="line">
              <a:avLst/>
            </a:prstGeom>
            <a:noFill/>
            <a:ln w="19050">
              <a:solidFill>
                <a:srgbClr val="000000"/>
              </a:solidFill>
              <a:round/>
              <a:headEnd/>
              <a:tailEnd/>
            </a:ln>
            <a:effectLst/>
          </p:spPr>
          <p:txBody>
            <a:bodyPr wrap="none" anchor="ctr"/>
            <a:lstStyle/>
            <a:p/>
          </p:txBody>
        </p:sp>
      </p:grpSp>
      <p:grpSp>
        <p:nvGrpSpPr>
          <p:cNvPr id="114717" name="Alignvcenter" hidden="1"/>
          <p:cNvGrpSpPr>
            <a:grpSpLocks/>
          </p:cNvGrpSpPr>
          <p:nvPr/>
        </p:nvGrpSpPr>
        <p:grpSpPr bwMode="auto">
          <a:xfrm>
            <a:off x="-498475" y="1947863"/>
            <a:ext cx="109537" cy="282575"/>
            <a:chOff x="-511" y="920"/>
            <a:chExt cx="93" cy="134"/>
          </a:xfrm>
        </p:grpSpPr>
        <p:sp>
          <p:nvSpPr>
            <p:cNvPr id="114718" name="Line 1054" hidden="1"/>
            <p:cNvSpPr>
              <a:spLocks noChangeShapeType="1"/>
            </p:cNvSpPr>
            <p:nvPr/>
          </p:nvSpPr>
          <p:spPr bwMode="auto">
            <a:xfrm>
              <a:off x="-462" y="920"/>
              <a:ext cx="1" cy="134"/>
            </a:xfrm>
            <a:prstGeom prst="line">
              <a:avLst/>
            </a:prstGeom>
            <a:noFill/>
            <a:ln w="19050">
              <a:solidFill>
                <a:srgbClr val="000000"/>
              </a:solidFill>
              <a:round/>
              <a:headEnd/>
              <a:tailEnd/>
            </a:ln>
            <a:effectLst/>
          </p:spPr>
          <p:txBody>
            <a:bodyPr wrap="none" anchor="ctr"/>
            <a:lstStyle/>
            <a:p/>
          </p:txBody>
        </p:sp>
        <p:sp>
          <p:nvSpPr>
            <p:cNvPr id="114719" name="Rectangle 1055" hidden="1"/>
            <p:cNvSpPr>
              <a:spLocks noChangeArrowheads="1"/>
            </p:cNvSpPr>
            <p:nvPr/>
          </p:nvSpPr>
          <p:spPr bwMode="auto">
            <a:xfrm>
              <a:off x="-492" y="944"/>
              <a:ext cx="61" cy="25"/>
            </a:xfrm>
            <a:prstGeom prst="rect">
              <a:avLst/>
            </a:prstGeom>
            <a:solidFill>
              <a:srgbClr val="FFFFFF"/>
            </a:solidFill>
            <a:ln w="9525">
              <a:solidFill>
                <a:srgbClr val="000000"/>
              </a:solidFill>
              <a:miter lim="800000"/>
              <a:headEnd/>
              <a:tailEnd/>
            </a:ln>
            <a:effectLst/>
          </p:spPr>
          <p:txBody>
            <a:bodyPr wrap="none" anchor="ctr"/>
            <a:lstStyle/>
            <a:p/>
          </p:txBody>
        </p:sp>
        <p:sp>
          <p:nvSpPr>
            <p:cNvPr id="114720" name="Rectangle 1056" hidden="1"/>
            <p:cNvSpPr>
              <a:spLocks noChangeArrowheads="1"/>
            </p:cNvSpPr>
            <p:nvPr/>
          </p:nvSpPr>
          <p:spPr bwMode="auto">
            <a:xfrm>
              <a:off x="-511" y="993"/>
              <a:ext cx="93" cy="29"/>
            </a:xfrm>
            <a:prstGeom prst="rect">
              <a:avLst/>
            </a:prstGeom>
            <a:solidFill>
              <a:srgbClr val="FFFFFF"/>
            </a:solidFill>
            <a:ln w="9525">
              <a:solidFill>
                <a:srgbClr val="000000"/>
              </a:solidFill>
              <a:miter lim="800000"/>
              <a:headEnd/>
              <a:tailEnd/>
            </a:ln>
            <a:effectLst/>
          </p:spPr>
          <p:txBody>
            <a:bodyPr wrap="none" anchor="ctr"/>
            <a:lstStyle/>
            <a:p/>
          </p:txBody>
        </p:sp>
      </p:grpSp>
      <p:grpSp>
        <p:nvGrpSpPr>
          <p:cNvPr id="114721" name="Alignhcenter" hidden="1"/>
          <p:cNvGrpSpPr>
            <a:grpSpLocks/>
          </p:cNvGrpSpPr>
          <p:nvPr/>
        </p:nvGrpSpPr>
        <p:grpSpPr bwMode="auto">
          <a:xfrm>
            <a:off x="-274638" y="1985963"/>
            <a:ext cx="160338" cy="196850"/>
            <a:chOff x="-322" y="938"/>
            <a:chExt cx="134" cy="93"/>
          </a:xfrm>
        </p:grpSpPr>
        <p:sp>
          <p:nvSpPr>
            <p:cNvPr id="114722" name="Line 1058" hidden="1"/>
            <p:cNvSpPr>
              <a:spLocks noChangeShapeType="1"/>
            </p:cNvSpPr>
            <p:nvPr/>
          </p:nvSpPr>
          <p:spPr bwMode="auto">
            <a:xfrm rot="-5400000">
              <a:off x="-256" y="925"/>
              <a:ext cx="1" cy="134"/>
            </a:xfrm>
            <a:prstGeom prst="line">
              <a:avLst/>
            </a:prstGeom>
            <a:noFill/>
            <a:ln w="19050">
              <a:solidFill>
                <a:srgbClr val="000000"/>
              </a:solidFill>
              <a:round/>
              <a:headEnd/>
              <a:tailEnd/>
            </a:ln>
            <a:effectLst/>
          </p:spPr>
          <p:txBody>
            <a:bodyPr wrap="none" anchor="ctr"/>
            <a:lstStyle/>
            <a:p/>
          </p:txBody>
        </p:sp>
        <p:sp>
          <p:nvSpPr>
            <p:cNvPr id="114723" name="Rectangle 1059" hidden="1"/>
            <p:cNvSpPr>
              <a:spLocks noChangeArrowheads="1"/>
            </p:cNvSpPr>
            <p:nvPr/>
          </p:nvSpPr>
          <p:spPr bwMode="auto">
            <a:xfrm rot="-5400000">
              <a:off x="-323" y="975"/>
              <a:ext cx="61" cy="20"/>
            </a:xfrm>
            <a:prstGeom prst="rect">
              <a:avLst/>
            </a:prstGeom>
            <a:solidFill>
              <a:srgbClr val="FFFFFF"/>
            </a:solidFill>
            <a:ln w="9525">
              <a:solidFill>
                <a:srgbClr val="000000"/>
              </a:solidFill>
              <a:miter lim="800000"/>
              <a:headEnd/>
              <a:tailEnd/>
            </a:ln>
            <a:effectLst/>
          </p:spPr>
          <p:txBody>
            <a:bodyPr wrap="none" anchor="ctr"/>
            <a:lstStyle/>
            <a:p/>
          </p:txBody>
        </p:sp>
        <p:sp>
          <p:nvSpPr>
            <p:cNvPr id="114724" name="Rectangle 1060" hidden="1"/>
            <p:cNvSpPr>
              <a:spLocks noChangeArrowheads="1"/>
            </p:cNvSpPr>
            <p:nvPr/>
          </p:nvSpPr>
          <p:spPr bwMode="auto">
            <a:xfrm rot="-5400000">
              <a:off x="-286" y="968"/>
              <a:ext cx="93" cy="34"/>
            </a:xfrm>
            <a:prstGeom prst="rect">
              <a:avLst/>
            </a:prstGeom>
            <a:solidFill>
              <a:srgbClr val="FFFFFF"/>
            </a:solidFill>
            <a:ln w="9525">
              <a:solidFill>
                <a:srgbClr val="000000"/>
              </a:solidFill>
              <a:miter lim="800000"/>
              <a:headEnd/>
              <a:tailEnd/>
            </a:ln>
            <a:effectLst/>
          </p:spPr>
          <p:txBody>
            <a:bodyPr wrap="none" anchor="ctr"/>
            <a:lstStyle/>
            <a:p/>
          </p:txBody>
        </p:sp>
      </p:grpSp>
      <p:grpSp>
        <p:nvGrpSpPr>
          <p:cNvPr id="114725" name="CopyToWord" hidden="1"/>
          <p:cNvGrpSpPr>
            <a:grpSpLocks/>
          </p:cNvGrpSpPr>
          <p:nvPr/>
        </p:nvGrpSpPr>
        <p:grpSpPr bwMode="auto">
          <a:xfrm>
            <a:off x="-1244600" y="2332038"/>
            <a:ext cx="158750" cy="298450"/>
            <a:chOff x="-1137" y="1102"/>
            <a:chExt cx="133" cy="141"/>
          </a:xfrm>
        </p:grpSpPr>
        <p:sp>
          <p:nvSpPr>
            <p:cNvPr id="114726" name="Freeform 1062" hidden="1"/>
            <p:cNvSpPr>
              <a:spLocks/>
            </p:cNvSpPr>
            <p:nvPr/>
          </p:nvSpPr>
          <p:spPr bwMode="auto">
            <a:xfrm>
              <a:off x="-1089" y="1105"/>
              <a:ext cx="85" cy="72"/>
            </a:xfrm>
            <a:custGeom>
              <a:avLst/>
              <a:gdLst/>
              <a:ahLst/>
              <a:cxnLst>
                <a:cxn ang="0">
                  <a:pos x="84" y="72"/>
                </a:cxn>
                <a:cxn ang="0">
                  <a:pos x="71" y="6"/>
                </a:cxn>
                <a:cxn ang="0">
                  <a:pos x="0" y="35"/>
                </a:cxn>
              </a:cxnLst>
              <a:rect l="0" t="0" r="r" b="b"/>
              <a:pathLst>
                <a:path w="85" h="72">
                  <a:moveTo>
                    <a:pt x="84" y="72"/>
                  </a:moveTo>
                  <a:cubicBezTo>
                    <a:pt x="84" y="29"/>
                    <a:pt x="85" y="12"/>
                    <a:pt x="71" y="6"/>
                  </a:cubicBezTo>
                  <a:cubicBezTo>
                    <a:pt x="57" y="0"/>
                    <a:pt x="15" y="29"/>
                    <a:pt x="0" y="35"/>
                  </a:cubicBezTo>
                </a:path>
              </a:pathLst>
            </a:custGeom>
            <a:noFill/>
            <a:ln w="9525" cap="flat" cmpd="sng">
              <a:solidFill>
                <a:srgbClr val="000000"/>
              </a:solidFill>
              <a:prstDash val="solid"/>
              <a:round/>
              <a:headEnd type="none" w="med" len="med"/>
              <a:tailEnd type="triangle" w="sm" len="sm"/>
            </a:ln>
            <a:effectLst/>
          </p:spPr>
          <p:txBody>
            <a:bodyPr wrap="none" anchor="ctr"/>
            <a:lstStyle/>
            <a:p/>
          </p:txBody>
        </p:sp>
        <p:pic>
          <p:nvPicPr>
            <p:cNvPr id="114727" name="Picture 1063" hidden="1"/>
            <p:cNvPicPr>
              <a:picLocks noChangeAspect="1" noChangeArrowheads="1"/>
            </p:cNvPicPr>
            <p:nvPr/>
          </p:nvPicPr>
          <p:blipFill>
            <a:blip r:embed="rId14" cstate="print"/>
            <a:srcRect l="34227" r="36145" b="49373"/>
            <a:stretch>
              <a:fillRect/>
            </a:stretch>
          </p:blipFill>
          <p:spPr bwMode="auto">
            <a:xfrm>
              <a:off x="-1137" y="1134"/>
              <a:ext cx="121" cy="109"/>
            </a:xfrm>
            <a:prstGeom prst="rect">
              <a:avLst/>
            </a:prstGeom>
            <a:noFill/>
            <a:ln w="9525">
              <a:noFill/>
              <a:miter lim="800000"/>
              <a:headEnd/>
              <a:tailEnd/>
            </a:ln>
            <a:effectLst/>
          </p:spPr>
        </p:pic>
        <p:sp>
          <p:nvSpPr>
            <p:cNvPr id="114728" name="Line 1064" hidden="1"/>
            <p:cNvSpPr>
              <a:spLocks noChangeShapeType="1"/>
            </p:cNvSpPr>
            <p:nvPr/>
          </p:nvSpPr>
          <p:spPr bwMode="auto">
            <a:xfrm>
              <a:off x="-1131" y="1119"/>
              <a:ext cx="34" cy="0"/>
            </a:xfrm>
            <a:prstGeom prst="line">
              <a:avLst/>
            </a:prstGeom>
            <a:noFill/>
            <a:ln w="1270">
              <a:solidFill>
                <a:srgbClr val="000000"/>
              </a:solidFill>
              <a:round/>
              <a:headEnd/>
              <a:tailEnd/>
            </a:ln>
            <a:effectLst/>
          </p:spPr>
          <p:txBody>
            <a:bodyPr wrap="none" anchor="ctr"/>
            <a:lstStyle/>
            <a:p/>
          </p:txBody>
        </p:sp>
        <p:sp>
          <p:nvSpPr>
            <p:cNvPr id="114729" name="Line 1065" hidden="1"/>
            <p:cNvSpPr>
              <a:spLocks noChangeShapeType="1"/>
            </p:cNvSpPr>
            <p:nvPr/>
          </p:nvSpPr>
          <p:spPr bwMode="auto">
            <a:xfrm rot="-5400000">
              <a:off x="-1131" y="1119"/>
              <a:ext cx="34" cy="0"/>
            </a:xfrm>
            <a:prstGeom prst="line">
              <a:avLst/>
            </a:prstGeom>
            <a:noFill/>
            <a:ln w="1270">
              <a:solidFill>
                <a:srgbClr val="000000"/>
              </a:solidFill>
              <a:round/>
              <a:headEnd/>
              <a:tailEnd/>
            </a:ln>
            <a:effectLst/>
          </p:spPr>
          <p:txBody>
            <a:bodyPr wrap="none" anchor="ctr"/>
            <a:lstStyle/>
            <a:p/>
          </p:txBody>
        </p:sp>
      </p:grpSp>
      <p:sp>
        <p:nvSpPr>
          <p:cNvPr id="114730" name="Steel" hidden="1"/>
          <p:cNvSpPr>
            <a:spLocks noChangeArrowheads="1"/>
          </p:cNvSpPr>
          <p:nvPr/>
        </p:nvSpPr>
        <p:spPr bwMode="gray">
          <a:xfrm>
            <a:off x="-1565275" y="1023938"/>
            <a:ext cx="188912" cy="336550"/>
          </a:xfrm>
          <a:prstGeom prst="rect">
            <a:avLst/>
          </a:prstGeom>
          <a:solidFill>
            <a:srgbClr val="969696"/>
          </a:solidFill>
          <a:ln w="19050">
            <a:noFill/>
            <a:miter lim="800000"/>
            <a:headEnd/>
            <a:tailEnd/>
          </a:ln>
          <a:effectLst/>
        </p:spPr>
        <p:txBody>
          <a:bodyPr lIns="35941" tIns="35941" rIns="18000" bIns="35941" anchor="ctr"/>
          <a:lstStyle/>
          <a:p>
            <a:pPr algn="ctr">
              <a:spcBef>
                <a:spcPct val="0"/>
              </a:spcBef>
              <a:defRPr sz="1200" b="1">
                <a:solidFill>
                  <a:srgbClr val="FFFFFF"/>
                </a:solidFill>
                <a:latin typeface="Frutiger 45 Light" pitchFamily="34" charset="0"/>
              </a:defRPr>
            </a:pPr>
            <a:r>
              <a:t>一个</a:t>
            </a:r>
          </a:p>
        </p:txBody>
      </p:sp>
      <p:sp>
        <p:nvSpPr>
          <p:cNvPr id="114731" name="Grape" hidden="1"/>
          <p:cNvSpPr>
            <a:spLocks noChangeArrowheads="1"/>
          </p:cNvSpPr>
          <p:nvPr/>
        </p:nvSpPr>
        <p:spPr bwMode="gray">
          <a:xfrm>
            <a:off x="-1336675" y="1016000"/>
            <a:ext cx="188912" cy="336550"/>
          </a:xfrm>
          <a:prstGeom prst="rect">
            <a:avLst/>
          </a:prstGeom>
          <a:solidFill>
            <a:srgbClr val="4D3380"/>
          </a:solidFill>
          <a:ln w="19050">
            <a:noFill/>
            <a:miter lim="800000"/>
            <a:headEnd/>
            <a:tailEnd/>
          </a:ln>
          <a:effectLst/>
        </p:spPr>
        <p:txBody>
          <a:bodyPr lIns="35941" tIns="35941" rIns="18000" bIns="35941" anchor="ctr"/>
          <a:lstStyle/>
          <a:p>
            <a:pPr algn="ctr">
              <a:spcBef>
                <a:spcPct val="0"/>
              </a:spcBef>
              <a:defRPr sz="1200" b="1">
                <a:solidFill>
                  <a:srgbClr val="FFFFFF"/>
                </a:solidFill>
                <a:latin typeface="Frutiger 45 Light" pitchFamily="34" charset="0"/>
              </a:defRPr>
            </a:pPr>
            <a:r>
              <a:t>一个</a:t>
            </a:r>
          </a:p>
        </p:txBody>
      </p:sp>
      <p:sp>
        <p:nvSpPr>
          <p:cNvPr id="114732" name="Tangerine" hidden="1"/>
          <p:cNvSpPr>
            <a:spLocks noChangeArrowheads="1"/>
          </p:cNvSpPr>
          <p:nvPr/>
        </p:nvSpPr>
        <p:spPr bwMode="gray">
          <a:xfrm>
            <a:off x="-1108075" y="1016000"/>
            <a:ext cx="188912" cy="336550"/>
          </a:xfrm>
          <a:prstGeom prst="rect">
            <a:avLst/>
          </a:prstGeom>
          <a:solidFill>
            <a:srgbClr val="FF7F17"/>
          </a:solidFill>
          <a:ln w="9525">
            <a:noFill/>
            <a:miter lim="800000"/>
            <a:headEnd/>
            <a:tailEnd/>
          </a:ln>
          <a:effectLst/>
        </p:spPr>
        <p:txBody>
          <a:bodyPr lIns="35941" tIns="35941" rIns="18000" bIns="35941" anchor="ctr"/>
          <a:lstStyle/>
          <a:p>
            <a:pPr algn="ctr">
              <a:spcBef>
                <a:spcPct val="0"/>
              </a:spcBef>
              <a:defRPr sz="1200" b="1">
                <a:solidFill>
                  <a:srgbClr val="FFFFFF"/>
                </a:solidFill>
                <a:latin typeface="Frutiger 45 Light" pitchFamily="34" charset="0"/>
              </a:defRPr>
            </a:pPr>
            <a:r>
              <a:t>一个</a:t>
            </a:r>
          </a:p>
        </p:txBody>
      </p:sp>
      <p:sp>
        <p:nvSpPr>
          <p:cNvPr id="114733" name="Forest" hidden="1"/>
          <p:cNvSpPr>
            <a:spLocks noChangeArrowheads="1"/>
          </p:cNvSpPr>
          <p:nvPr/>
        </p:nvSpPr>
        <p:spPr bwMode="gray">
          <a:xfrm flipH="1">
            <a:off x="-1793875" y="1023938"/>
            <a:ext cx="188912" cy="336550"/>
          </a:xfrm>
          <a:prstGeom prst="rect">
            <a:avLst/>
          </a:prstGeom>
          <a:solidFill>
            <a:srgbClr val="00B481"/>
          </a:solidFill>
          <a:ln w="19050">
            <a:noFill/>
            <a:miter lim="800000"/>
            <a:headEnd/>
            <a:tailEnd/>
          </a:ln>
          <a:effectLst/>
        </p:spPr>
        <p:txBody>
          <a:bodyPr lIns="35941" tIns="35941" rIns="18000" bIns="35941" anchor="ctr"/>
          <a:lstStyle/>
          <a:p>
            <a:pPr algn="ctr">
              <a:spcBef>
                <a:spcPct val="0"/>
              </a:spcBef>
              <a:defRPr sz="1200" b="1">
                <a:solidFill>
                  <a:srgbClr val="FFFFFF"/>
                </a:solidFill>
                <a:latin typeface="Frutiger 45 Light" pitchFamily="34" charset="0"/>
              </a:defRPr>
            </a:pPr>
            <a:r>
              <a:t>一个</a:t>
            </a:r>
          </a:p>
        </p:txBody>
      </p:sp>
      <p:sp>
        <p:nvSpPr>
          <p:cNvPr id="114734" name="Sky" hidden="1"/>
          <p:cNvSpPr>
            <a:spLocks noChangeArrowheads="1"/>
          </p:cNvSpPr>
          <p:nvPr/>
        </p:nvSpPr>
        <p:spPr bwMode="gray">
          <a:xfrm flipH="1">
            <a:off x="-2022475" y="1422400"/>
            <a:ext cx="188912" cy="336550"/>
          </a:xfrm>
          <a:prstGeom prst="rect">
            <a:avLst/>
          </a:prstGeom>
          <a:solidFill>
            <a:srgbClr val="7DD9FF"/>
          </a:solidFill>
          <a:ln w="19050">
            <a:noFill/>
            <a:miter lim="800000"/>
            <a:headEnd/>
            <a:tailEnd/>
          </a:ln>
          <a:effectLst/>
        </p:spPr>
        <p:txBody>
          <a:bodyPr lIns="35941" tIns="35941" rIns="18000" bIns="35941" anchor="ctr"/>
          <a:lstStyle/>
          <a:p>
            <a:pPr algn="ctr">
              <a:spcBef>
                <a:spcPct val="0"/>
              </a:spcBef>
              <a:defRPr sz="1200">
                <a:solidFill>
                  <a:srgbClr val="FFFFFF"/>
                </a:solidFill>
                <a:latin typeface="Frutiger 45 Light" pitchFamily="34" charset="0"/>
              </a:defRPr>
            </a:pPr>
            <a:r>
              <a:t>一个</a:t>
            </a:r>
          </a:p>
        </p:txBody>
      </p:sp>
      <p:sp>
        <p:nvSpPr>
          <p:cNvPr id="114735" name="Ocean" hidden="1"/>
          <p:cNvSpPr>
            <a:spLocks noChangeArrowheads="1"/>
          </p:cNvSpPr>
          <p:nvPr/>
        </p:nvSpPr>
        <p:spPr bwMode="gray">
          <a:xfrm flipH="1">
            <a:off x="-2022475" y="1023938"/>
            <a:ext cx="188912" cy="336550"/>
          </a:xfrm>
          <a:prstGeom prst="rect">
            <a:avLst/>
          </a:prstGeom>
          <a:solidFill>
            <a:srgbClr val="265DCA"/>
          </a:solidFill>
          <a:ln w="19050">
            <a:noFill/>
            <a:miter lim="800000"/>
            <a:headEnd/>
            <a:tailEnd/>
          </a:ln>
          <a:effectLst/>
        </p:spPr>
        <p:txBody>
          <a:bodyPr lIns="35941" tIns="35941" rIns="18000" bIns="35941" anchor="ctr"/>
          <a:lstStyle/>
          <a:p>
            <a:pPr algn="ctr">
              <a:spcBef>
                <a:spcPct val="0"/>
              </a:spcBef>
              <a:defRPr sz="1200" b="1">
                <a:solidFill>
                  <a:srgbClr val="FFFFFF"/>
                </a:solidFill>
                <a:latin typeface="Frutiger 45 Light" pitchFamily="34" charset="0"/>
              </a:defRPr>
            </a:pPr>
            <a:r>
              <a:t>一个</a:t>
            </a:r>
          </a:p>
        </p:txBody>
      </p:sp>
      <p:sp>
        <p:nvSpPr>
          <p:cNvPr id="114736" name="Buttercup" hidden="1"/>
          <p:cNvSpPr>
            <a:spLocks noChangeArrowheads="1"/>
          </p:cNvSpPr>
          <p:nvPr/>
        </p:nvSpPr>
        <p:spPr bwMode="gray">
          <a:xfrm>
            <a:off x="-2251075" y="1443038"/>
            <a:ext cx="190500" cy="336550"/>
          </a:xfrm>
          <a:prstGeom prst="rect">
            <a:avLst/>
          </a:prstGeom>
          <a:solidFill>
            <a:srgbClr val="FAE66E"/>
          </a:solidFill>
          <a:ln w="19050">
            <a:no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37" name="Silver" hidden="1"/>
          <p:cNvSpPr>
            <a:spLocks noChangeArrowheads="1"/>
          </p:cNvSpPr>
          <p:nvPr/>
        </p:nvSpPr>
        <p:spPr bwMode="gray">
          <a:xfrm>
            <a:off x="-1565275" y="1422400"/>
            <a:ext cx="188912" cy="336550"/>
          </a:xfrm>
          <a:prstGeom prst="rect">
            <a:avLst/>
          </a:prstGeom>
          <a:solidFill>
            <a:srgbClr val="D4D4D4"/>
          </a:solidFill>
          <a:ln w="19050">
            <a:no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38" name="Heather" hidden="1"/>
          <p:cNvSpPr>
            <a:spLocks noChangeArrowheads="1"/>
          </p:cNvSpPr>
          <p:nvPr/>
        </p:nvSpPr>
        <p:spPr bwMode="gray">
          <a:xfrm>
            <a:off x="-1336675" y="1422400"/>
            <a:ext cx="188912" cy="336550"/>
          </a:xfrm>
          <a:prstGeom prst="rect">
            <a:avLst/>
          </a:prstGeom>
          <a:solidFill>
            <a:srgbClr val="B8A6DC"/>
          </a:solidFill>
          <a:ln w="19050">
            <a:noFill/>
            <a:miter lim="800000"/>
            <a:headEnd/>
            <a:tailEnd/>
          </a:ln>
          <a:effectLst/>
        </p:spPr>
        <p:txBody>
          <a:bodyPr lIns="35941" tIns="35941" rIns="18000" bIns="35941" anchor="ctr"/>
          <a:lstStyle/>
          <a:p>
            <a:pPr algn="ctr">
              <a:spcBef>
                <a:spcPct val="0"/>
              </a:spcBef>
              <a:defRPr sz="1200">
                <a:solidFill>
                  <a:srgbClr val="FFFFFF"/>
                </a:solidFill>
                <a:latin typeface="Frutiger 45 Light" pitchFamily="34" charset="0"/>
              </a:defRPr>
            </a:pPr>
            <a:r>
              <a:t>一个</a:t>
            </a:r>
          </a:p>
        </p:txBody>
      </p:sp>
      <p:sp>
        <p:nvSpPr>
          <p:cNvPr id="114739" name="Peach" hidden="1"/>
          <p:cNvSpPr>
            <a:spLocks noChangeArrowheads="1"/>
          </p:cNvSpPr>
          <p:nvPr/>
        </p:nvSpPr>
        <p:spPr bwMode="gray">
          <a:xfrm>
            <a:off x="-1108075" y="1422400"/>
            <a:ext cx="188912" cy="336550"/>
          </a:xfrm>
          <a:prstGeom prst="rect">
            <a:avLst/>
          </a:prstGeom>
          <a:solidFill>
            <a:srgbClr val="FFB385"/>
          </a:solidFill>
          <a:ln w="9525">
            <a:no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40" name="Sunflower" hidden="1"/>
          <p:cNvSpPr>
            <a:spLocks noChangeArrowheads="1"/>
          </p:cNvSpPr>
          <p:nvPr/>
        </p:nvSpPr>
        <p:spPr bwMode="gray">
          <a:xfrm>
            <a:off x="-2251075" y="1023938"/>
            <a:ext cx="190500" cy="336550"/>
          </a:xfrm>
          <a:prstGeom prst="rect">
            <a:avLst/>
          </a:prstGeom>
          <a:solidFill>
            <a:srgbClr val="FFCC11"/>
          </a:solidFill>
          <a:ln w="19050">
            <a:noFill/>
            <a:miter lim="800000"/>
            <a:headEnd/>
            <a:tailEnd/>
          </a:ln>
          <a:effectLst/>
        </p:spPr>
        <p:txBody>
          <a:bodyPr lIns="35941" tIns="35941" rIns="18000" bIns="35941" anchor="ctr"/>
          <a:lstStyle/>
          <a:p>
            <a:pPr algn="ctr">
              <a:spcBef>
                <a:spcPct val="0"/>
              </a:spcBef>
              <a:defRPr sz="1200" b="1">
                <a:solidFill>
                  <a:srgbClr val="000000"/>
                </a:solidFill>
                <a:latin typeface="Frutiger 45 Light" pitchFamily="34" charset="0"/>
              </a:defRPr>
            </a:pPr>
            <a:r>
              <a:t>一个</a:t>
            </a:r>
          </a:p>
        </p:txBody>
      </p:sp>
      <p:sp>
        <p:nvSpPr>
          <p:cNvPr id="114741" name="Leaf" hidden="1"/>
          <p:cNvSpPr>
            <a:spLocks noChangeArrowheads="1"/>
          </p:cNvSpPr>
          <p:nvPr/>
        </p:nvSpPr>
        <p:spPr bwMode="gray">
          <a:xfrm flipH="1">
            <a:off x="-1793875" y="1422400"/>
            <a:ext cx="188912" cy="336550"/>
          </a:xfrm>
          <a:prstGeom prst="rect">
            <a:avLst/>
          </a:prstGeom>
          <a:solidFill>
            <a:srgbClr val="87E1AA"/>
          </a:solidFill>
          <a:ln w="19050">
            <a:noFill/>
            <a:miter lim="800000"/>
            <a:headEnd/>
            <a:tailEnd/>
          </a:ln>
          <a:effectLst/>
        </p:spPr>
        <p:txBody>
          <a:bodyPr lIns="35941" tIns="35941" rIns="18000" bIns="35941" anchor="ctr"/>
          <a:lstStyle/>
          <a:p>
            <a:pPr algn="ctr">
              <a:spcBef>
                <a:spcPct val="0"/>
              </a:spcBef>
              <a:defRPr sz="1200">
                <a:solidFill>
                  <a:srgbClr val="FFFFFF"/>
                </a:solidFill>
                <a:latin typeface="Frutiger 45 Light" pitchFamily="34" charset="0"/>
              </a:defRPr>
            </a:pPr>
            <a:r>
              <a:t>一个</a:t>
            </a:r>
          </a:p>
        </p:txBody>
      </p:sp>
      <p:sp>
        <p:nvSpPr>
          <p:cNvPr id="114742" name="Lemon" hidden="1"/>
          <p:cNvSpPr>
            <a:spLocks noChangeArrowheads="1"/>
          </p:cNvSpPr>
          <p:nvPr/>
        </p:nvSpPr>
        <p:spPr bwMode="gray">
          <a:xfrm>
            <a:off x="-2251075" y="1828800"/>
            <a:ext cx="190500" cy="336550"/>
          </a:xfrm>
          <a:prstGeom prst="rect">
            <a:avLst/>
          </a:prstGeom>
          <a:solidFill>
            <a:srgbClr val="FFF5AD"/>
          </a:solidFill>
          <a:ln w="19050">
            <a:no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43" name="Chrome" hidden="1"/>
          <p:cNvSpPr>
            <a:spLocks noChangeArrowheads="1"/>
          </p:cNvSpPr>
          <p:nvPr/>
        </p:nvSpPr>
        <p:spPr bwMode="gray">
          <a:xfrm>
            <a:off x="-1565275" y="1828800"/>
            <a:ext cx="188912" cy="336550"/>
          </a:xfrm>
          <a:prstGeom prst="rect">
            <a:avLst/>
          </a:prstGeom>
          <a:solidFill>
            <a:srgbClr val="E6E6E6"/>
          </a:solidFill>
          <a:ln w="19050">
            <a:no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44" name="Lavender" hidden="1"/>
          <p:cNvSpPr>
            <a:spLocks noChangeArrowheads="1"/>
          </p:cNvSpPr>
          <p:nvPr/>
        </p:nvSpPr>
        <p:spPr bwMode="gray">
          <a:xfrm>
            <a:off x="-1336675" y="1828800"/>
            <a:ext cx="188912" cy="336550"/>
          </a:xfrm>
          <a:prstGeom prst="rect">
            <a:avLst/>
          </a:prstGeom>
          <a:solidFill>
            <a:srgbClr val="D7CDEB"/>
          </a:solidFill>
          <a:ln w="19050">
            <a:no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45" name="Mango" hidden="1"/>
          <p:cNvSpPr>
            <a:spLocks noChangeArrowheads="1"/>
          </p:cNvSpPr>
          <p:nvPr/>
        </p:nvSpPr>
        <p:spPr bwMode="gray">
          <a:xfrm>
            <a:off x="-1108075" y="1828800"/>
            <a:ext cx="188912" cy="336550"/>
          </a:xfrm>
          <a:prstGeom prst="rect">
            <a:avLst/>
          </a:prstGeom>
          <a:solidFill>
            <a:srgbClr val="FFDCC7"/>
          </a:solidFill>
          <a:ln w="9525">
            <a:no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46" name="Lime" hidden="1"/>
          <p:cNvSpPr>
            <a:spLocks noChangeArrowheads="1"/>
          </p:cNvSpPr>
          <p:nvPr/>
        </p:nvSpPr>
        <p:spPr bwMode="gray">
          <a:xfrm flipH="1">
            <a:off x="-1793875" y="1828800"/>
            <a:ext cx="188912" cy="336550"/>
          </a:xfrm>
          <a:prstGeom prst="rect">
            <a:avLst/>
          </a:prstGeom>
          <a:solidFill>
            <a:srgbClr val="DBFEBC"/>
          </a:solidFill>
          <a:ln w="19050">
            <a:no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47" name="Ice" hidden="1"/>
          <p:cNvSpPr>
            <a:spLocks noChangeArrowheads="1"/>
          </p:cNvSpPr>
          <p:nvPr/>
        </p:nvSpPr>
        <p:spPr bwMode="gray">
          <a:xfrm flipH="1">
            <a:off x="-2022475" y="1828800"/>
            <a:ext cx="188912" cy="336550"/>
          </a:xfrm>
          <a:prstGeom prst="rect">
            <a:avLst/>
          </a:prstGeom>
          <a:solidFill>
            <a:srgbClr val="DDF2FA"/>
          </a:solidFill>
          <a:ln w="19050">
            <a:no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48" name="OceanIce" hidden="1"/>
          <p:cNvSpPr>
            <a:spLocks noChangeArrowheads="1"/>
          </p:cNvSpPr>
          <p:nvPr/>
        </p:nvSpPr>
        <p:spPr bwMode="gray">
          <a:xfrm>
            <a:off x="-2022475" y="577850"/>
            <a:ext cx="188912" cy="336550"/>
          </a:xfrm>
          <a:prstGeom prst="rect">
            <a:avLst/>
          </a:prstGeom>
          <a:solidFill>
            <a:srgbClr val="DDF2FA"/>
          </a:solidFill>
          <a:ln w="19050">
            <a:solidFill>
              <a:srgbClr val="265DCA"/>
            </a:solid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49" name="SunflowerLemon" hidden="1"/>
          <p:cNvSpPr>
            <a:spLocks noChangeArrowheads="1"/>
          </p:cNvSpPr>
          <p:nvPr/>
        </p:nvSpPr>
        <p:spPr bwMode="gray">
          <a:xfrm>
            <a:off x="-2251075" y="577850"/>
            <a:ext cx="190500" cy="336550"/>
          </a:xfrm>
          <a:prstGeom prst="rect">
            <a:avLst/>
          </a:prstGeom>
          <a:solidFill>
            <a:srgbClr val="FFF5AD"/>
          </a:solidFill>
          <a:ln w="19050">
            <a:solidFill>
              <a:srgbClr val="FFCC11"/>
            </a:solid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50" name="ForestLime" hidden="1"/>
          <p:cNvSpPr>
            <a:spLocks noChangeArrowheads="1"/>
          </p:cNvSpPr>
          <p:nvPr/>
        </p:nvSpPr>
        <p:spPr bwMode="gray">
          <a:xfrm>
            <a:off x="-1793875" y="577850"/>
            <a:ext cx="188912" cy="336550"/>
          </a:xfrm>
          <a:prstGeom prst="rect">
            <a:avLst/>
          </a:prstGeom>
          <a:solidFill>
            <a:srgbClr val="DBFEBC"/>
          </a:solidFill>
          <a:ln w="19050">
            <a:solidFill>
              <a:srgbClr val="00D581"/>
            </a:solid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51" name="TangerineMango" hidden="1"/>
          <p:cNvSpPr>
            <a:spLocks noChangeArrowheads="1"/>
          </p:cNvSpPr>
          <p:nvPr/>
        </p:nvSpPr>
        <p:spPr bwMode="gray">
          <a:xfrm>
            <a:off x="-1108075" y="577850"/>
            <a:ext cx="188912" cy="336550"/>
          </a:xfrm>
          <a:prstGeom prst="rect">
            <a:avLst/>
          </a:prstGeom>
          <a:solidFill>
            <a:srgbClr val="FFDCC7"/>
          </a:solidFill>
          <a:ln w="19050">
            <a:solidFill>
              <a:srgbClr val="FF7F17"/>
            </a:solidFill>
            <a:miter lim="800000"/>
            <a:headEnd/>
            <a:tailEnd/>
          </a:ln>
          <a:effectLst/>
        </p:spPr>
        <p:txBody>
          <a:bodyPr lIns="35941" tIns="35941" rIns="18000" bIns="35941" anchor="ctr" anchorCtr="1"/>
          <a:lstStyle/>
          <a:p>
            <a:pPr algn="ctr">
              <a:spcBef>
                <a:spcPct val="0"/>
              </a:spcBef>
              <a:defRPr sz="1200">
                <a:solidFill>
                  <a:srgbClr val="000000"/>
                </a:solidFill>
                <a:latin typeface="Frutiger 45 Light" pitchFamily="34" charset="0"/>
              </a:defRPr>
            </a:pPr>
            <a:r>
              <a:t>一个</a:t>
            </a:r>
          </a:p>
        </p:txBody>
      </p:sp>
      <p:sp>
        <p:nvSpPr>
          <p:cNvPr id="114752" name="GrapeLavender" hidden="1"/>
          <p:cNvSpPr>
            <a:spLocks noChangeArrowheads="1"/>
          </p:cNvSpPr>
          <p:nvPr/>
        </p:nvSpPr>
        <p:spPr bwMode="gray">
          <a:xfrm>
            <a:off x="-1336675" y="577850"/>
            <a:ext cx="188912" cy="336550"/>
          </a:xfrm>
          <a:prstGeom prst="rect">
            <a:avLst/>
          </a:prstGeom>
          <a:solidFill>
            <a:srgbClr val="D7CDEB"/>
          </a:solidFill>
          <a:ln w="19050">
            <a:solidFill>
              <a:srgbClr val="4D3380"/>
            </a:solid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753" name="SteelChrome" hidden="1"/>
          <p:cNvSpPr>
            <a:spLocks noChangeArrowheads="1"/>
          </p:cNvSpPr>
          <p:nvPr/>
        </p:nvSpPr>
        <p:spPr bwMode="gray">
          <a:xfrm flipH="1">
            <a:off x="-1565275" y="577850"/>
            <a:ext cx="188912" cy="336550"/>
          </a:xfrm>
          <a:prstGeom prst="rect">
            <a:avLst/>
          </a:prstGeom>
          <a:solidFill>
            <a:srgbClr val="E6E6E6"/>
          </a:solidFill>
          <a:ln w="19050">
            <a:solidFill>
              <a:srgbClr val="969696"/>
            </a:solidFill>
            <a:miter lim="800000"/>
            <a:headEnd type="none" w="sm" len="sm"/>
            <a:tailEnd type="none" w="sm" len="sm"/>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grpSp>
        <p:nvGrpSpPr>
          <p:cNvPr id="114754" name="ResizeProportionally" hidden="1"/>
          <p:cNvGrpSpPr>
            <a:grpSpLocks/>
          </p:cNvGrpSpPr>
          <p:nvPr/>
        </p:nvGrpSpPr>
        <p:grpSpPr bwMode="auto">
          <a:xfrm>
            <a:off x="-1547813" y="2946400"/>
            <a:ext cx="785813" cy="1314450"/>
            <a:chOff x="-1392" y="1392"/>
            <a:chExt cx="660" cy="621"/>
          </a:xfrm>
        </p:grpSpPr>
        <p:sp>
          <p:nvSpPr>
            <p:cNvPr id="114755" name="Line 1091" hidden="1"/>
            <p:cNvSpPr>
              <a:spLocks noChangeShapeType="1"/>
            </p:cNvSpPr>
            <p:nvPr/>
          </p:nvSpPr>
          <p:spPr bwMode="gray">
            <a:xfrm flipH="1">
              <a:off x="-732" y="1392"/>
              <a:ext cx="0" cy="525"/>
            </a:xfrm>
            <a:prstGeom prst="line">
              <a:avLst/>
            </a:prstGeom>
            <a:noFill/>
            <a:ln w="28575">
              <a:solidFill>
                <a:srgbClr val="000000"/>
              </a:solidFill>
              <a:round/>
              <a:headEnd type="triangle" w="lg" len="lg"/>
              <a:tailEnd type="triangle" w="lg" len="lg"/>
            </a:ln>
            <a:effectLst/>
          </p:spPr>
          <p:txBody>
            <a:bodyPr wrap="none" lIns="0" tIns="0" rIns="0" bIns="0" anchor="ctr">
              <a:spAutoFit/>
            </a:bodyPr>
            <a:lstStyle/>
            <a:p/>
          </p:txBody>
        </p:sp>
        <p:sp>
          <p:nvSpPr>
            <p:cNvPr id="114756" name="Line 1092" hidden="1"/>
            <p:cNvSpPr>
              <a:spLocks noChangeShapeType="1"/>
            </p:cNvSpPr>
            <p:nvPr/>
          </p:nvSpPr>
          <p:spPr bwMode="gray">
            <a:xfrm flipH="1">
              <a:off x="-1392" y="2013"/>
              <a:ext cx="540" cy="0"/>
            </a:xfrm>
            <a:prstGeom prst="line">
              <a:avLst/>
            </a:prstGeom>
            <a:noFill/>
            <a:ln w="28575">
              <a:solidFill>
                <a:srgbClr val="000000"/>
              </a:solidFill>
              <a:round/>
              <a:headEnd type="triangle" w="lg" len="lg"/>
              <a:tailEnd type="triangle" w="lg" len="lg"/>
            </a:ln>
            <a:effectLst/>
          </p:spPr>
          <p:txBody>
            <a:bodyPr wrap="none" lIns="0" tIns="0" rIns="0" bIns="0" anchor="ctr">
              <a:spAutoFit/>
            </a:bodyPr>
            <a:lstStyle/>
            <a:p/>
          </p:txBody>
        </p:sp>
        <p:sp>
          <p:nvSpPr>
            <p:cNvPr id="114757" name="AutoShape 1093" hidden="1"/>
            <p:cNvSpPr>
              <a:spLocks noChangeArrowheads="1"/>
            </p:cNvSpPr>
            <p:nvPr/>
          </p:nvSpPr>
          <p:spPr bwMode="auto">
            <a:xfrm flipH="1">
              <a:off x="-1310" y="1477"/>
              <a:ext cx="410" cy="399"/>
            </a:xfrm>
            <a:prstGeom prst="bevel">
              <a:avLst>
                <a:gd name="adj" fmla="val 12500"/>
              </a:avLst>
            </a:prstGeom>
            <a:solidFill>
              <a:srgbClr val="265DCA"/>
            </a:solidFill>
            <a:ln w="19050">
              <a:solidFill>
                <a:srgbClr val="265DCA"/>
              </a:solidFill>
              <a:miter lim="800000"/>
              <a:headEnd/>
              <a:tailEnd/>
            </a:ln>
            <a:effectLst/>
          </p:spPr>
          <p:txBody>
            <a:bodyPr lIns="36000" tIns="36000" rIns="36000" bIns="36000" anchor="ctr"/>
            <a:lstStyle/>
            <a:p>
              <a:pPr algn="ctr">
                <a:spcBef>
                  <a:spcPct val="0"/>
                </a:spcBef>
              </a:pPr>
              <a:endParaRPr sz="1000">
                <a:solidFill>
                  <a:srgbClr val="FFFFFF"/>
                </a:solidFill>
                <a:latin typeface="Frutiger 45 Light" pitchFamily="34" charset="0"/>
              </a:endParaRPr>
            </a:p>
          </p:txBody>
        </p:sp>
      </p:grpSp>
      <p:grpSp>
        <p:nvGrpSpPr>
          <p:cNvPr id="114758" name="Resize" hidden="1"/>
          <p:cNvGrpSpPr>
            <a:grpSpLocks/>
          </p:cNvGrpSpPr>
          <p:nvPr/>
        </p:nvGrpSpPr>
        <p:grpSpPr bwMode="auto">
          <a:xfrm>
            <a:off x="-2062163" y="4673600"/>
            <a:ext cx="785813" cy="1314450"/>
            <a:chOff x="-1824" y="2208"/>
            <a:chExt cx="660" cy="621"/>
          </a:xfrm>
        </p:grpSpPr>
        <p:sp>
          <p:nvSpPr>
            <p:cNvPr id="114759" name="Line 1095" hidden="1"/>
            <p:cNvSpPr>
              <a:spLocks noChangeShapeType="1"/>
            </p:cNvSpPr>
            <p:nvPr/>
          </p:nvSpPr>
          <p:spPr bwMode="gray">
            <a:xfrm flipH="1">
              <a:off x="-1164" y="2208"/>
              <a:ext cx="0" cy="525"/>
            </a:xfrm>
            <a:prstGeom prst="line">
              <a:avLst/>
            </a:prstGeom>
            <a:noFill/>
            <a:ln w="28575">
              <a:solidFill>
                <a:srgbClr val="000000"/>
              </a:solidFill>
              <a:round/>
              <a:headEnd type="triangle" w="lg" len="lg"/>
              <a:tailEnd type="triangle" w="lg" len="lg"/>
            </a:ln>
            <a:effectLst/>
          </p:spPr>
          <p:txBody>
            <a:bodyPr wrap="none" lIns="0" tIns="0" rIns="0" bIns="0" anchor="ctr">
              <a:spAutoFit/>
            </a:bodyPr>
            <a:lstStyle/>
            <a:p/>
          </p:txBody>
        </p:sp>
        <p:sp>
          <p:nvSpPr>
            <p:cNvPr id="114760" name="Line 1096" hidden="1"/>
            <p:cNvSpPr>
              <a:spLocks noChangeShapeType="1"/>
            </p:cNvSpPr>
            <p:nvPr/>
          </p:nvSpPr>
          <p:spPr bwMode="gray">
            <a:xfrm flipH="1">
              <a:off x="-1824" y="2829"/>
              <a:ext cx="540" cy="0"/>
            </a:xfrm>
            <a:prstGeom prst="line">
              <a:avLst/>
            </a:prstGeom>
            <a:noFill/>
            <a:ln w="28575">
              <a:solidFill>
                <a:srgbClr val="000000"/>
              </a:solidFill>
              <a:round/>
              <a:headEnd type="triangle" w="lg" len="lg"/>
              <a:tailEnd type="triangle" w="lg" len="lg"/>
            </a:ln>
            <a:effectLst/>
          </p:spPr>
          <p:txBody>
            <a:bodyPr wrap="none" lIns="0" tIns="0" rIns="0" bIns="0" anchor="ctr">
              <a:spAutoFit/>
            </a:bodyPr>
            <a:lstStyle/>
            <a:p/>
          </p:txBody>
        </p:sp>
        <p:sp>
          <p:nvSpPr>
            <p:cNvPr id="114761" name="Oval 1097" hidden="1"/>
            <p:cNvSpPr>
              <a:spLocks noChangeArrowheads="1"/>
            </p:cNvSpPr>
            <p:nvPr/>
          </p:nvSpPr>
          <p:spPr bwMode="auto">
            <a:xfrm rot="16200000" flipH="1">
              <a:off x="-1794" y="2325"/>
              <a:ext cx="525" cy="297"/>
            </a:xfrm>
            <a:prstGeom prst="ellipse">
              <a:avLst/>
            </a:prstGeom>
            <a:solidFill>
              <a:srgbClr val="265DCA"/>
            </a:solidFill>
            <a:ln w="19050">
              <a:solidFill>
                <a:srgbClr val="265DCA"/>
              </a:solidFill>
              <a:round/>
              <a:headEnd/>
              <a:tailEnd/>
            </a:ln>
            <a:effectLst/>
          </p:spPr>
          <p:txBody>
            <a:bodyPr vert="eaVert" lIns="36000" tIns="36000" rIns="36000" bIns="36000" anchor="ctr"/>
            <a:lstStyle/>
            <a:p>
              <a:pPr algn="ctr">
                <a:spcBef>
                  <a:spcPct val="0"/>
                </a:spcBef>
              </a:pPr>
              <a:endParaRPr sz="1000">
                <a:solidFill>
                  <a:srgbClr val="FFFFFF"/>
                </a:solidFill>
                <a:latin typeface="Frutiger 45 Light" pitchFamily="34" charset="0"/>
              </a:endParaRPr>
            </a:p>
          </p:txBody>
        </p:sp>
      </p:grpSp>
      <p:sp>
        <p:nvSpPr>
          <p:cNvPr id="114762" name="Blob" hidden="1"/>
          <p:cNvSpPr>
            <a:spLocks noChangeArrowheads="1"/>
          </p:cNvSpPr>
          <p:nvPr/>
        </p:nvSpPr>
        <p:spPr bwMode="auto">
          <a:xfrm>
            <a:off x="-1147763" y="5080000"/>
            <a:ext cx="276225" cy="508000"/>
          </a:xfrm>
          <a:prstGeom prst="ellipse">
            <a:avLst/>
          </a:prstGeom>
          <a:solidFill>
            <a:srgbClr val="FAE66E"/>
          </a:solidFill>
          <a:ln w="19050">
            <a:solidFill>
              <a:srgbClr val="000000"/>
            </a:solidFill>
            <a:round/>
            <a:headEnd/>
            <a:tailEnd/>
          </a:ln>
          <a:effectLst/>
        </p:spPr>
        <p:txBody>
          <a:bodyPr lIns="36000" tIns="36000" rIns="18000" bIns="36000" anchor="ctr"/>
          <a:lstStyle/>
          <a:p>
            <a:pPr algn="ctr">
              <a:spcBef>
                <a:spcPct val="0"/>
              </a:spcBef>
              <a:defRPr sz="2600">
                <a:solidFill>
                  <a:srgbClr val="000000"/>
                </a:solidFill>
                <a:latin typeface="Arial" charset="0"/>
              </a:defRPr>
            </a:pPr>
            <a:r>
              <a:t>？</a:t>
            </a:r>
          </a:p>
        </p:txBody>
      </p:sp>
      <p:grpSp>
        <p:nvGrpSpPr>
          <p:cNvPr id="114763" name="PasteSpecial" hidden="1"/>
          <p:cNvGrpSpPr>
            <a:grpSpLocks/>
          </p:cNvGrpSpPr>
          <p:nvPr/>
        </p:nvGrpSpPr>
        <p:grpSpPr bwMode="auto">
          <a:xfrm>
            <a:off x="-2176463" y="6502400"/>
            <a:ext cx="571500" cy="1212850"/>
            <a:chOff x="-1920" y="3072"/>
            <a:chExt cx="480" cy="573"/>
          </a:xfrm>
        </p:grpSpPr>
        <p:sp>
          <p:nvSpPr>
            <p:cNvPr id="114764" name="AutoShape 1100" hidden="1"/>
            <p:cNvSpPr>
              <a:spLocks noChangeArrowheads="1"/>
            </p:cNvSpPr>
            <p:nvPr/>
          </p:nvSpPr>
          <p:spPr bwMode="auto">
            <a:xfrm>
              <a:off x="-1920" y="3128"/>
              <a:ext cx="432" cy="469"/>
            </a:xfrm>
            <a:prstGeom prst="roundRect">
              <a:avLst>
                <a:gd name="adj" fmla="val 29398"/>
              </a:avLst>
            </a:prstGeom>
            <a:solidFill>
              <a:srgbClr val="7DD9FF"/>
            </a:solidFill>
            <a:ln w="19050">
              <a:solidFill>
                <a:srgbClr val="000000"/>
              </a:solidFill>
              <a:round/>
              <a:headEnd/>
              <a:tailEnd/>
            </a:ln>
            <a:effectLst/>
          </p:spPr>
          <p:txBody>
            <a:bodyPr lIns="36000" tIns="36000" rIns="36000" bIns="36000" anchor="ctr"/>
            <a:lstStyle/>
            <a:p/>
          </p:txBody>
        </p:sp>
        <p:sp>
          <p:nvSpPr>
            <p:cNvPr id="114765" name="AutoShape 1101" hidden="1"/>
            <p:cNvSpPr>
              <a:spLocks noChangeArrowheads="1"/>
            </p:cNvSpPr>
            <p:nvPr/>
          </p:nvSpPr>
          <p:spPr bwMode="auto">
            <a:xfrm flipV="1">
              <a:off x="-1845" y="3072"/>
              <a:ext cx="294" cy="141"/>
            </a:xfrm>
            <a:custGeom>
              <a:avLst/>
              <a:gdLst>
                <a:gd name="G0" fmla="+- 7087 0 0"/>
                <a:gd name="G1" fmla="+- 21600 0 7087"/>
                <a:gd name="G2" fmla="*/ 7087 1 2"/>
                <a:gd name="G3" fmla="+- 21600 0 G2"/>
                <a:gd name="G4" fmla="+/ 7087 21600 2"/>
                <a:gd name="G5" fmla="+/ G1 0 2"/>
                <a:gd name="G6" fmla="*/ 21600 21600 7087"/>
                <a:gd name="G7" fmla="*/ G6 1 2"/>
                <a:gd name="G8" fmla="+- 21600 0 G7"/>
                <a:gd name="G9" fmla="*/ 21600 1 2"/>
                <a:gd name="G10" fmla="+- 7087 0 G9"/>
                <a:gd name="G11" fmla="?: G10 G8 0"/>
                <a:gd name="G12" fmla="?: G10 G7 21600"/>
                <a:gd name="T0" fmla="*/ 18056 w 21600"/>
                <a:gd name="T1" fmla="*/ 10800 h 21600"/>
                <a:gd name="T2" fmla="*/ 10800 w 21600"/>
                <a:gd name="T3" fmla="*/ 21600 h 21600"/>
                <a:gd name="T4" fmla="*/ 3544 w 21600"/>
                <a:gd name="T5" fmla="*/ 10800 h 21600"/>
                <a:gd name="T6" fmla="*/ 10800 w 21600"/>
                <a:gd name="T7" fmla="*/ 0 h 21600"/>
                <a:gd name="T8" fmla="*/ 5344 w 21600"/>
                <a:gd name="T9" fmla="*/ 5344 h 21600"/>
                <a:gd name="T10" fmla="*/ 16256 w 21600"/>
                <a:gd name="T11" fmla="*/ 16256 h 21600"/>
              </a:gdLst>
              <a:ahLst/>
              <a:cxnLst>
                <a:cxn ang="0">
                  <a:pos x="T0" y="T1"/>
                </a:cxn>
                <a:cxn ang="0">
                  <a:pos x="T2" y="T3"/>
                </a:cxn>
                <a:cxn ang="0">
                  <a:pos x="T4" y="T5"/>
                </a:cxn>
                <a:cxn ang="0">
                  <a:pos x="T6" y="T7"/>
                </a:cxn>
              </a:cxnLst>
              <a:rect l="T8" t="T9" r="T10" b="T11"/>
              <a:pathLst>
                <a:path w="21600" h="21600">
                  <a:moveTo>
                    <a:pt x="0" y="0"/>
                  </a:moveTo>
                  <a:lnTo>
                    <a:pt x="7087" y="21600"/>
                  </a:lnTo>
                  <a:lnTo>
                    <a:pt x="14513" y="21600"/>
                  </a:lnTo>
                  <a:lnTo>
                    <a:pt x="21600" y="0"/>
                  </a:lnTo>
                  <a:close/>
                </a:path>
              </a:pathLst>
            </a:custGeom>
            <a:solidFill>
              <a:srgbClr val="FFFF00"/>
            </a:solidFill>
            <a:ln w="19050">
              <a:solidFill>
                <a:srgbClr val="000000"/>
              </a:solidFill>
              <a:miter lim="800000"/>
              <a:headEnd/>
              <a:tailEnd/>
            </a:ln>
            <a:effectLst/>
          </p:spPr>
          <p:txBody>
            <a:bodyPr wrap="none" lIns="36000" tIns="36000" rIns="36000" bIns="36000" anchor="ctr"/>
            <a:lstStyle/>
            <a:p/>
          </p:txBody>
        </p:sp>
        <p:sp>
          <p:nvSpPr>
            <p:cNvPr id="114766" name="Line 1102" hidden="1"/>
            <p:cNvSpPr>
              <a:spLocks noChangeShapeType="1"/>
            </p:cNvSpPr>
            <p:nvPr/>
          </p:nvSpPr>
          <p:spPr bwMode="auto">
            <a:xfrm>
              <a:off x="-1728" y="3143"/>
              <a:ext cx="77" cy="0"/>
            </a:xfrm>
            <a:prstGeom prst="line">
              <a:avLst/>
            </a:prstGeom>
            <a:noFill/>
            <a:ln w="19050">
              <a:solidFill>
                <a:srgbClr val="000000"/>
              </a:solidFill>
              <a:round/>
              <a:headEnd/>
              <a:tailEnd/>
            </a:ln>
            <a:effectLst/>
          </p:spPr>
          <p:txBody>
            <a:bodyPr wrap="none" lIns="36000" tIns="36000" rIns="36000" bIns="36000" anchor="ctr"/>
            <a:lstStyle/>
            <a:p/>
          </p:txBody>
        </p:sp>
        <p:grpSp>
          <p:nvGrpSpPr>
            <p:cNvPr id="114767" name="Group 1103" hidden="1"/>
            <p:cNvGrpSpPr>
              <a:grpSpLocks/>
            </p:cNvGrpSpPr>
            <p:nvPr/>
          </p:nvGrpSpPr>
          <p:grpSpPr bwMode="auto">
            <a:xfrm>
              <a:off x="-1728" y="3357"/>
              <a:ext cx="288" cy="288"/>
              <a:chOff x="2592" y="3744"/>
              <a:chExt cx="336" cy="288"/>
            </a:xfrm>
          </p:grpSpPr>
          <p:grpSp>
            <p:nvGrpSpPr>
              <p:cNvPr id="114768" name="Group 1104" hidden="1"/>
              <p:cNvGrpSpPr>
                <a:grpSpLocks/>
              </p:cNvGrpSpPr>
              <p:nvPr/>
            </p:nvGrpSpPr>
            <p:grpSpPr bwMode="auto">
              <a:xfrm>
                <a:off x="2592" y="3744"/>
                <a:ext cx="336" cy="288"/>
                <a:chOff x="2592" y="3744"/>
                <a:chExt cx="336" cy="288"/>
              </a:xfrm>
            </p:grpSpPr>
            <p:sp>
              <p:nvSpPr>
                <p:cNvPr id="114769" name="Freeform 1105" hidden="1"/>
                <p:cNvSpPr>
                  <a:spLocks/>
                </p:cNvSpPr>
                <p:nvPr/>
              </p:nvSpPr>
              <p:spPr bwMode="auto">
                <a:xfrm>
                  <a:off x="2592" y="3744"/>
                  <a:ext cx="336" cy="288"/>
                </a:xfrm>
                <a:custGeom>
                  <a:avLst/>
                  <a:gdLst/>
                  <a:ahLst/>
                  <a:cxnLst>
                    <a:cxn ang="0">
                      <a:pos x="0" y="288"/>
                    </a:cxn>
                    <a:cxn ang="0">
                      <a:pos x="0" y="0"/>
                    </a:cxn>
                    <a:cxn ang="0">
                      <a:pos x="240" y="0"/>
                    </a:cxn>
                    <a:cxn ang="0">
                      <a:pos x="336" y="96"/>
                    </a:cxn>
                    <a:cxn ang="0">
                      <a:pos x="336" y="288"/>
                    </a:cxn>
                    <a:cxn ang="0">
                      <a:pos x="0" y="288"/>
                    </a:cxn>
                  </a:cxnLst>
                  <a:rect l="0" t="0" r="r" b="b"/>
                  <a:pathLst>
                    <a:path w="336" h="288">
                      <a:moveTo>
                        <a:pt x="0" y="288"/>
                      </a:moveTo>
                      <a:lnTo>
                        <a:pt x="0" y="0"/>
                      </a:lnTo>
                      <a:lnTo>
                        <a:pt x="240" y="0"/>
                      </a:lnTo>
                      <a:lnTo>
                        <a:pt x="336" y="96"/>
                      </a:lnTo>
                      <a:lnTo>
                        <a:pt x="336" y="288"/>
                      </a:lnTo>
                      <a:lnTo>
                        <a:pt x="0" y="288"/>
                      </a:lnTo>
                      <a:close/>
                    </a:path>
                  </a:pathLst>
                </a:custGeom>
                <a:solidFill>
                  <a:srgbClr val="FFFFFF"/>
                </a:solidFill>
                <a:ln w="19050" cap="flat" cmpd="sng">
                  <a:solidFill>
                    <a:srgbClr val="000000"/>
                  </a:solidFill>
                  <a:prstDash val="solid"/>
                  <a:round/>
                  <a:headEnd type="none" w="med" len="med"/>
                  <a:tailEnd type="none" w="med" len="med"/>
                </a:ln>
                <a:effectLst/>
              </p:spPr>
              <p:txBody>
                <a:bodyPr wrap="none" lIns="36000" tIns="36000" rIns="36000" bIns="36000" anchor="ctr"/>
                <a:lstStyle/>
                <a:p/>
              </p:txBody>
            </p:sp>
            <p:sp>
              <p:nvSpPr>
                <p:cNvPr id="114770" name="Line 1106" hidden="1"/>
                <p:cNvSpPr>
                  <a:spLocks noChangeShapeType="1"/>
                </p:cNvSpPr>
                <p:nvPr/>
              </p:nvSpPr>
              <p:spPr bwMode="auto">
                <a:xfrm>
                  <a:off x="2648" y="3837"/>
                  <a:ext cx="136" cy="0"/>
                </a:xfrm>
                <a:prstGeom prst="line">
                  <a:avLst/>
                </a:prstGeom>
                <a:noFill/>
                <a:ln w="19050">
                  <a:solidFill>
                    <a:srgbClr val="000000"/>
                  </a:solidFill>
                  <a:round/>
                  <a:headEnd/>
                  <a:tailEnd/>
                </a:ln>
                <a:effectLst/>
              </p:spPr>
              <p:txBody>
                <a:bodyPr wrap="none" lIns="36000" tIns="36000" rIns="36000" bIns="36000" anchor="ctr"/>
                <a:lstStyle/>
                <a:p/>
              </p:txBody>
            </p:sp>
            <p:sp>
              <p:nvSpPr>
                <p:cNvPr id="114771" name="Line 1107" hidden="1"/>
                <p:cNvSpPr>
                  <a:spLocks noChangeShapeType="1"/>
                </p:cNvSpPr>
                <p:nvPr/>
              </p:nvSpPr>
              <p:spPr bwMode="auto">
                <a:xfrm>
                  <a:off x="2648" y="3942"/>
                  <a:ext cx="224" cy="0"/>
                </a:xfrm>
                <a:prstGeom prst="line">
                  <a:avLst/>
                </a:prstGeom>
                <a:noFill/>
                <a:ln w="19050">
                  <a:solidFill>
                    <a:srgbClr val="000000"/>
                  </a:solidFill>
                  <a:round/>
                  <a:headEnd/>
                  <a:tailEnd/>
                </a:ln>
                <a:effectLst/>
              </p:spPr>
              <p:txBody>
                <a:bodyPr wrap="none" lIns="36000" tIns="36000" rIns="36000" bIns="36000" anchor="ctr"/>
                <a:lstStyle/>
                <a:p/>
              </p:txBody>
            </p:sp>
          </p:grpSp>
          <p:sp>
            <p:nvSpPr>
              <p:cNvPr id="114772" name="Freeform 1108" hidden="1"/>
              <p:cNvSpPr>
                <a:spLocks/>
              </p:cNvSpPr>
              <p:nvPr/>
            </p:nvSpPr>
            <p:spPr bwMode="auto">
              <a:xfrm>
                <a:off x="2832" y="3744"/>
                <a:ext cx="96" cy="96"/>
              </a:xfrm>
              <a:custGeom>
                <a:avLst/>
                <a:gdLst/>
                <a:ahLst/>
                <a:cxnLst>
                  <a:cxn ang="0">
                    <a:pos x="0" y="0"/>
                  </a:cxn>
                  <a:cxn ang="0">
                    <a:pos x="0" y="96"/>
                  </a:cxn>
                  <a:cxn ang="0">
                    <a:pos x="96" y="96"/>
                  </a:cxn>
                </a:cxnLst>
                <a:rect l="0" t="0" r="r" b="b"/>
                <a:pathLst>
                  <a:path w="96" h="96">
                    <a:moveTo>
                      <a:pt x="0" y="0"/>
                    </a:moveTo>
                    <a:lnTo>
                      <a:pt x="0" y="96"/>
                    </a:lnTo>
                    <a:lnTo>
                      <a:pt x="96" y="96"/>
                    </a:lnTo>
                  </a:path>
                </a:pathLst>
              </a:custGeom>
              <a:noFill/>
              <a:ln w="19050" cap="flat" cmpd="sng">
                <a:solidFill>
                  <a:srgbClr val="000000"/>
                </a:solidFill>
                <a:prstDash val="solid"/>
                <a:round/>
                <a:headEnd type="none" w="med" len="med"/>
                <a:tailEnd type="none" w="med" len="med"/>
              </a:ln>
              <a:effectLst/>
            </p:spPr>
            <p:txBody>
              <a:bodyPr wrap="none" lIns="36000" tIns="36000" rIns="36000" bIns="36000" anchor="ctr"/>
              <a:lstStyle/>
              <a:p/>
            </p:txBody>
          </p:sp>
        </p:grpSp>
      </p:grpSp>
      <p:grpSp>
        <p:nvGrpSpPr>
          <p:cNvPr id="114773" name="GotoExcelChart" hidden="1"/>
          <p:cNvGrpSpPr>
            <a:grpSpLocks/>
          </p:cNvGrpSpPr>
          <p:nvPr/>
        </p:nvGrpSpPr>
        <p:grpSpPr bwMode="auto">
          <a:xfrm>
            <a:off x="-1433513" y="6705600"/>
            <a:ext cx="682625" cy="1219200"/>
            <a:chOff x="-1296" y="3168"/>
            <a:chExt cx="574" cy="576"/>
          </a:xfrm>
        </p:grpSpPr>
        <p:sp>
          <p:nvSpPr>
            <p:cNvPr id="114774" name="Rectangle 1110" hidden="1"/>
            <p:cNvSpPr>
              <a:spLocks noChangeArrowheads="1"/>
            </p:cNvSpPr>
            <p:nvPr/>
          </p:nvSpPr>
          <p:spPr bwMode="gray">
            <a:xfrm>
              <a:off x="-904" y="3298"/>
              <a:ext cx="103" cy="403"/>
            </a:xfrm>
            <a:prstGeom prst="rect">
              <a:avLst/>
            </a:prstGeom>
            <a:solidFill>
              <a:srgbClr val="00B481"/>
            </a:solidFill>
            <a:ln w="19050">
              <a:solidFill>
                <a:srgbClr val="00B481"/>
              </a:solidFill>
              <a:miter lim="800000"/>
              <a:headEnd/>
              <a:tailEnd/>
            </a:ln>
            <a:effectLst/>
          </p:spPr>
          <p:txBody>
            <a:bodyPr lIns="35941" tIns="35941" rIns="35941" bIns="35941" anchor="ctr"/>
            <a:lstStyle/>
            <a:p>
              <a:pPr algn="ctr">
                <a:spcBef>
                  <a:spcPct val="0"/>
                </a:spcBef>
              </a:pPr>
              <a:endParaRPr sz="1000" b="1">
                <a:solidFill>
                  <a:srgbClr val="FFFFFF"/>
                </a:solidFill>
                <a:latin typeface="Frutiger 45 Light" pitchFamily="34" charset="0"/>
              </a:endParaRPr>
            </a:p>
          </p:txBody>
        </p:sp>
        <p:sp>
          <p:nvSpPr>
            <p:cNvPr id="114775" name="Rectangle 1111" hidden="1"/>
            <p:cNvSpPr>
              <a:spLocks noChangeArrowheads="1"/>
            </p:cNvSpPr>
            <p:nvPr/>
          </p:nvSpPr>
          <p:spPr bwMode="gray">
            <a:xfrm>
              <a:off x="-1075" y="3183"/>
              <a:ext cx="95" cy="518"/>
            </a:xfrm>
            <a:prstGeom prst="rect">
              <a:avLst/>
            </a:prstGeom>
            <a:solidFill>
              <a:srgbClr val="FFCC11"/>
            </a:solidFill>
            <a:ln w="19050">
              <a:solidFill>
                <a:srgbClr val="FFCC11"/>
              </a:solidFill>
              <a:miter lim="800000"/>
              <a:headEnd/>
              <a:tailEnd/>
            </a:ln>
            <a:effectLst/>
          </p:spPr>
          <p:txBody>
            <a:bodyPr lIns="35941" tIns="35941" rIns="35941" bIns="35941" anchor="ctr"/>
            <a:lstStyle/>
            <a:p>
              <a:pPr algn="ctr">
                <a:spcBef>
                  <a:spcPct val="0"/>
                </a:spcBef>
              </a:pPr>
              <a:endParaRPr sz="1000" b="1">
                <a:solidFill>
                  <a:srgbClr val="000000"/>
                </a:solidFill>
                <a:latin typeface="Frutiger 45 Light" pitchFamily="34" charset="0"/>
              </a:endParaRPr>
            </a:p>
          </p:txBody>
        </p:sp>
        <p:sp>
          <p:nvSpPr>
            <p:cNvPr id="114776" name="Rectangle 1112" hidden="1"/>
            <p:cNvSpPr>
              <a:spLocks noChangeArrowheads="1"/>
            </p:cNvSpPr>
            <p:nvPr/>
          </p:nvSpPr>
          <p:spPr bwMode="gray">
            <a:xfrm>
              <a:off x="-1247" y="3561"/>
              <a:ext cx="101" cy="140"/>
            </a:xfrm>
            <a:prstGeom prst="rect">
              <a:avLst/>
            </a:prstGeom>
            <a:solidFill>
              <a:srgbClr val="265DCA"/>
            </a:solidFill>
            <a:ln w="19050">
              <a:solidFill>
                <a:srgbClr val="265DCA"/>
              </a:solidFill>
              <a:miter lim="800000"/>
              <a:headEnd/>
              <a:tailEnd/>
            </a:ln>
            <a:effectLst/>
          </p:spPr>
          <p:txBody>
            <a:bodyPr lIns="35941" tIns="35941" rIns="35941" bIns="35941" anchor="ctr"/>
            <a:lstStyle/>
            <a:p>
              <a:pPr algn="ctr">
                <a:spcBef>
                  <a:spcPct val="0"/>
                </a:spcBef>
              </a:pPr>
              <a:endParaRPr sz="1000" b="1">
                <a:solidFill>
                  <a:srgbClr val="FFFFFF"/>
                </a:solidFill>
                <a:latin typeface="Frutiger 45 Light" pitchFamily="34" charset="0"/>
              </a:endParaRPr>
            </a:p>
          </p:txBody>
        </p:sp>
        <p:sp>
          <p:nvSpPr>
            <p:cNvPr id="114777" name="Freeform 1113" hidden="1"/>
            <p:cNvSpPr>
              <a:spLocks/>
            </p:cNvSpPr>
            <p:nvPr/>
          </p:nvSpPr>
          <p:spPr bwMode="auto">
            <a:xfrm>
              <a:off x="-1296" y="3168"/>
              <a:ext cx="528" cy="576"/>
            </a:xfrm>
            <a:custGeom>
              <a:avLst/>
              <a:gdLst/>
              <a:ahLst/>
              <a:cxnLst>
                <a:cxn ang="0">
                  <a:pos x="336" y="480"/>
                </a:cxn>
                <a:cxn ang="0">
                  <a:pos x="0" y="480"/>
                </a:cxn>
                <a:cxn ang="0">
                  <a:pos x="0" y="0"/>
                </a:cxn>
              </a:cxnLst>
              <a:rect l="0" t="0" r="r" b="b"/>
              <a:pathLst>
                <a:path w="336" h="480">
                  <a:moveTo>
                    <a:pt x="336" y="480"/>
                  </a:moveTo>
                  <a:lnTo>
                    <a:pt x="0" y="480"/>
                  </a:lnTo>
                  <a:lnTo>
                    <a:pt x="0" y="0"/>
                  </a:lnTo>
                </a:path>
              </a:pathLst>
            </a:custGeom>
            <a:noFill/>
            <a:ln w="19050" cap="flat" cmpd="sng">
              <a:solidFill>
                <a:srgbClr val="000000"/>
              </a:solidFill>
              <a:prstDash val="solid"/>
              <a:round/>
              <a:headEnd type="none" w="med" len="med"/>
              <a:tailEnd type="none" w="med" len="med"/>
            </a:ln>
            <a:effectLst/>
          </p:spPr>
          <p:txBody>
            <a:bodyPr wrap="none" lIns="36000" tIns="36000" rIns="36000" bIns="36000" anchor="ctr"/>
            <a:lstStyle/>
            <a:p/>
          </p:txBody>
        </p:sp>
        <p:sp>
          <p:nvSpPr>
            <p:cNvPr id="114778" name="Text Box 1114" hidden="1"/>
            <p:cNvSpPr txBox="1">
              <a:spLocks noChangeArrowheads="1"/>
            </p:cNvSpPr>
            <p:nvPr/>
          </p:nvSpPr>
          <p:spPr bwMode="auto">
            <a:xfrm>
              <a:off x="-1232" y="3246"/>
              <a:ext cx="510" cy="446"/>
            </a:xfrm>
            <a:prstGeom prst="rect">
              <a:avLst/>
            </a:prstGeom>
            <a:noFill/>
            <a:ln w="19050">
              <a:noFill/>
              <a:miter lim="800000"/>
              <a:headEnd/>
              <a:tailEnd/>
            </a:ln>
            <a:effectLst/>
          </p:spPr>
          <p:txBody>
            <a:bodyPr wrap="none" lIns="0" tIns="0" rIns="0" bIns="0" anchor="ctr">
              <a:spAutoFit/>
            </a:bodyPr>
            <a:lstStyle/>
            <a:p>
              <a:pPr algn="ctr">
                <a:lnSpc>
                  <a:spcPct val="80000"/>
                </a:lnSpc>
                <a:spcBef>
                  <a:spcPct val="0"/>
                </a:spcBef>
                <a:defRPr sz="5800">
                  <a:solidFill>
                    <a:srgbClr val="000000"/>
                  </a:solidFill>
                  <a:latin typeface="Impact" pitchFamily="34" charset="0"/>
                </a:defRPr>
              </a:pPr>
              <a:r>
                <a:t>去</a:t>
              </a:r>
            </a:p>
          </p:txBody>
        </p:sp>
      </p:grpSp>
      <p:grpSp>
        <p:nvGrpSpPr>
          <p:cNvPr id="114779" name="MapTools" hidden="1"/>
          <p:cNvGrpSpPr>
            <a:grpSpLocks/>
          </p:cNvGrpSpPr>
          <p:nvPr/>
        </p:nvGrpSpPr>
        <p:grpSpPr bwMode="auto">
          <a:xfrm>
            <a:off x="-1090613" y="6096000"/>
            <a:ext cx="333375" cy="1016000"/>
            <a:chOff x="816" y="1056"/>
            <a:chExt cx="1573" cy="2688"/>
          </a:xfrm>
        </p:grpSpPr>
        <p:sp>
          <p:nvSpPr>
            <p:cNvPr id="114780" name="Freeform 1116" hidden="1"/>
            <p:cNvSpPr>
              <a:spLocks/>
            </p:cNvSpPr>
            <p:nvPr/>
          </p:nvSpPr>
          <p:spPr bwMode="auto">
            <a:xfrm>
              <a:off x="1078" y="1056"/>
              <a:ext cx="459" cy="393"/>
            </a:xfrm>
            <a:custGeom>
              <a:avLst/>
              <a:gdLst/>
              <a:ahLst/>
              <a:cxnLst>
                <a:cxn ang="0">
                  <a:pos x="4" y="2"/>
                </a:cxn>
                <a:cxn ang="0">
                  <a:pos x="5" y="5"/>
                </a:cxn>
                <a:cxn ang="0">
                  <a:pos x="4" y="7"/>
                </a:cxn>
                <a:cxn ang="0">
                  <a:pos x="5" y="8"/>
                </a:cxn>
                <a:cxn ang="0">
                  <a:pos x="6" y="8"/>
                </a:cxn>
                <a:cxn ang="0">
                  <a:pos x="5" y="5"/>
                </a:cxn>
                <a:cxn ang="0">
                  <a:pos x="7" y="3"/>
                </a:cxn>
                <a:cxn ang="0">
                  <a:pos x="9" y="2"/>
                </a:cxn>
                <a:cxn ang="0">
                  <a:pos x="8" y="0"/>
                </a:cxn>
                <a:cxn ang="0">
                  <a:pos x="9" y="0"/>
                </a:cxn>
                <a:cxn ang="0">
                  <a:pos x="13" y="3"/>
                </a:cxn>
                <a:cxn ang="0">
                  <a:pos x="14" y="5"/>
                </a:cxn>
                <a:cxn ang="0">
                  <a:pos x="20" y="5"/>
                </a:cxn>
                <a:cxn ang="0">
                  <a:pos x="23" y="5"/>
                </a:cxn>
                <a:cxn ang="0">
                  <a:pos x="25" y="5"/>
                </a:cxn>
                <a:cxn ang="0">
                  <a:pos x="24" y="4"/>
                </a:cxn>
                <a:cxn ang="0">
                  <a:pos x="29" y="4"/>
                </a:cxn>
                <a:cxn ang="0">
                  <a:pos x="27" y="5"/>
                </a:cxn>
                <a:cxn ang="0">
                  <a:pos x="28" y="5"/>
                </a:cxn>
                <a:cxn ang="0">
                  <a:pos x="30" y="6"/>
                </a:cxn>
                <a:cxn ang="0">
                  <a:pos x="33" y="9"/>
                </a:cxn>
                <a:cxn ang="0">
                  <a:pos x="32" y="10"/>
                </a:cxn>
                <a:cxn ang="0">
                  <a:pos x="34" y="10"/>
                </a:cxn>
                <a:cxn ang="0">
                  <a:pos x="35" y="11"/>
                </a:cxn>
                <a:cxn ang="0">
                  <a:pos x="33" y="13"/>
                </a:cxn>
                <a:cxn ang="0">
                  <a:pos x="32" y="14"/>
                </a:cxn>
                <a:cxn ang="0">
                  <a:pos x="31" y="16"/>
                </a:cxn>
                <a:cxn ang="0">
                  <a:pos x="33" y="18"/>
                </a:cxn>
                <a:cxn ang="0">
                  <a:pos x="32" y="20"/>
                </a:cxn>
                <a:cxn ang="0">
                  <a:pos x="30" y="21"/>
                </a:cxn>
                <a:cxn ang="0">
                  <a:pos x="27" y="22"/>
                </a:cxn>
                <a:cxn ang="0">
                  <a:pos x="24" y="21"/>
                </a:cxn>
                <a:cxn ang="0">
                  <a:pos x="23" y="22"/>
                </a:cxn>
                <a:cxn ang="0">
                  <a:pos x="24" y="24"/>
                </a:cxn>
                <a:cxn ang="0">
                  <a:pos x="26" y="26"/>
                </a:cxn>
                <a:cxn ang="0">
                  <a:pos x="24" y="27"/>
                </a:cxn>
                <a:cxn ang="0">
                  <a:pos x="21" y="29"/>
                </a:cxn>
                <a:cxn ang="0">
                  <a:pos x="18" y="30"/>
                </a:cxn>
                <a:cxn ang="0">
                  <a:pos x="16" y="26"/>
                </a:cxn>
                <a:cxn ang="0">
                  <a:pos x="16" y="23"/>
                </a:cxn>
                <a:cxn ang="0">
                  <a:pos x="15" y="21"/>
                </a:cxn>
                <a:cxn ang="0">
                  <a:pos x="15" y="18"/>
                </a:cxn>
                <a:cxn ang="0">
                  <a:pos x="15" y="16"/>
                </a:cxn>
                <a:cxn ang="0">
                  <a:pos x="13" y="16"/>
                </a:cxn>
                <a:cxn ang="0">
                  <a:pos x="10" y="16"/>
                </a:cxn>
                <a:cxn ang="0">
                  <a:pos x="7" y="13"/>
                </a:cxn>
                <a:cxn ang="0">
                  <a:pos x="4" y="13"/>
                </a:cxn>
                <a:cxn ang="0">
                  <a:pos x="3" y="10"/>
                </a:cxn>
                <a:cxn ang="0">
                  <a:pos x="1" y="8"/>
                </a:cxn>
                <a:cxn ang="0">
                  <a:pos x="1" y="7"/>
                </a:cxn>
                <a:cxn ang="0">
                  <a:pos x="2" y="4"/>
                </a:cxn>
                <a:cxn ang="0">
                  <a:pos x="5" y="1"/>
                </a:cxn>
              </a:cxnLst>
              <a:rect l="0" t="0" r="r" b="b"/>
              <a:pathLst>
                <a:path w="35" h="30">
                  <a:moveTo>
                    <a:pt x="5" y="1"/>
                  </a:moveTo>
                  <a:lnTo>
                    <a:pt x="4" y="2"/>
                  </a:lnTo>
                  <a:lnTo>
                    <a:pt x="5" y="4"/>
                  </a:lnTo>
                  <a:lnTo>
                    <a:pt x="5" y="5"/>
                  </a:lnTo>
                  <a:lnTo>
                    <a:pt x="4" y="6"/>
                  </a:lnTo>
                  <a:lnTo>
                    <a:pt x="4" y="7"/>
                  </a:lnTo>
                  <a:lnTo>
                    <a:pt x="4" y="7"/>
                  </a:lnTo>
                  <a:lnTo>
                    <a:pt x="5" y="8"/>
                  </a:lnTo>
                  <a:lnTo>
                    <a:pt x="5" y="8"/>
                  </a:lnTo>
                  <a:lnTo>
                    <a:pt x="6" y="8"/>
                  </a:lnTo>
                  <a:lnTo>
                    <a:pt x="6" y="6"/>
                  </a:lnTo>
                  <a:lnTo>
                    <a:pt x="5" y="5"/>
                  </a:lnTo>
                  <a:lnTo>
                    <a:pt x="5" y="4"/>
                  </a:lnTo>
                  <a:lnTo>
                    <a:pt x="7" y="3"/>
                  </a:lnTo>
                  <a:lnTo>
                    <a:pt x="9" y="2"/>
                  </a:lnTo>
                  <a:lnTo>
                    <a:pt x="9" y="2"/>
                  </a:lnTo>
                  <a:lnTo>
                    <a:pt x="8" y="1"/>
                  </a:lnTo>
                  <a:lnTo>
                    <a:pt x="8" y="0"/>
                  </a:lnTo>
                  <a:lnTo>
                    <a:pt x="9" y="0"/>
                  </a:lnTo>
                  <a:lnTo>
                    <a:pt x="9" y="0"/>
                  </a:lnTo>
                  <a:lnTo>
                    <a:pt x="10" y="2"/>
                  </a:lnTo>
                  <a:lnTo>
                    <a:pt x="13" y="3"/>
                  </a:lnTo>
                  <a:lnTo>
                    <a:pt x="14" y="4"/>
                  </a:lnTo>
                  <a:lnTo>
                    <a:pt x="14" y="5"/>
                  </a:lnTo>
                  <a:lnTo>
                    <a:pt x="19" y="4"/>
                  </a:lnTo>
                  <a:lnTo>
                    <a:pt x="20" y="5"/>
                  </a:lnTo>
                  <a:lnTo>
                    <a:pt x="21" y="5"/>
                  </a:lnTo>
                  <a:lnTo>
                    <a:pt x="23" y="5"/>
                  </a:lnTo>
                  <a:lnTo>
                    <a:pt x="24" y="5"/>
                  </a:lnTo>
                  <a:lnTo>
                    <a:pt x="25" y="5"/>
                  </a:lnTo>
                  <a:lnTo>
                    <a:pt x="25" y="4"/>
                  </a:lnTo>
                  <a:lnTo>
                    <a:pt x="24" y="4"/>
                  </a:lnTo>
                  <a:lnTo>
                    <a:pt x="24" y="4"/>
                  </a:lnTo>
                  <a:lnTo>
                    <a:pt x="29" y="4"/>
                  </a:lnTo>
                  <a:lnTo>
                    <a:pt x="29" y="5"/>
                  </a:lnTo>
                  <a:lnTo>
                    <a:pt x="27" y="5"/>
                  </a:lnTo>
                  <a:lnTo>
                    <a:pt x="27" y="5"/>
                  </a:lnTo>
                  <a:lnTo>
                    <a:pt x="28" y="5"/>
                  </a:lnTo>
                  <a:lnTo>
                    <a:pt x="29" y="6"/>
                  </a:lnTo>
                  <a:lnTo>
                    <a:pt x="30" y="6"/>
                  </a:lnTo>
                  <a:lnTo>
                    <a:pt x="32" y="8"/>
                  </a:lnTo>
                  <a:lnTo>
                    <a:pt x="33" y="9"/>
                  </a:lnTo>
                  <a:lnTo>
                    <a:pt x="32" y="10"/>
                  </a:lnTo>
                  <a:lnTo>
                    <a:pt x="32" y="10"/>
                  </a:lnTo>
                  <a:lnTo>
                    <a:pt x="33" y="10"/>
                  </a:lnTo>
                  <a:lnTo>
                    <a:pt x="34" y="10"/>
                  </a:lnTo>
                  <a:lnTo>
                    <a:pt x="35" y="10"/>
                  </a:lnTo>
                  <a:lnTo>
                    <a:pt x="35" y="11"/>
                  </a:lnTo>
                  <a:lnTo>
                    <a:pt x="33" y="12"/>
                  </a:lnTo>
                  <a:lnTo>
                    <a:pt x="33" y="13"/>
                  </a:lnTo>
                  <a:lnTo>
                    <a:pt x="34" y="13"/>
                  </a:lnTo>
                  <a:lnTo>
                    <a:pt x="32" y="14"/>
                  </a:lnTo>
                  <a:lnTo>
                    <a:pt x="32" y="15"/>
                  </a:lnTo>
                  <a:lnTo>
                    <a:pt x="31" y="16"/>
                  </a:lnTo>
                  <a:lnTo>
                    <a:pt x="31" y="16"/>
                  </a:lnTo>
                  <a:lnTo>
                    <a:pt x="33" y="18"/>
                  </a:lnTo>
                  <a:lnTo>
                    <a:pt x="33" y="19"/>
                  </a:lnTo>
                  <a:lnTo>
                    <a:pt x="32" y="20"/>
                  </a:lnTo>
                  <a:lnTo>
                    <a:pt x="31" y="20"/>
                  </a:lnTo>
                  <a:lnTo>
                    <a:pt x="30" y="21"/>
                  </a:lnTo>
                  <a:lnTo>
                    <a:pt x="28" y="21"/>
                  </a:lnTo>
                  <a:lnTo>
                    <a:pt x="27" y="22"/>
                  </a:lnTo>
                  <a:lnTo>
                    <a:pt x="26" y="22"/>
                  </a:lnTo>
                  <a:lnTo>
                    <a:pt x="24" y="21"/>
                  </a:lnTo>
                  <a:lnTo>
                    <a:pt x="22" y="21"/>
                  </a:lnTo>
                  <a:lnTo>
                    <a:pt x="23" y="22"/>
                  </a:lnTo>
                  <a:lnTo>
                    <a:pt x="24" y="22"/>
                  </a:lnTo>
                  <a:lnTo>
                    <a:pt x="24" y="24"/>
                  </a:lnTo>
                  <a:lnTo>
                    <a:pt x="24" y="25"/>
                  </a:lnTo>
                  <a:lnTo>
                    <a:pt x="26" y="26"/>
                  </a:lnTo>
                  <a:lnTo>
                    <a:pt x="26" y="26"/>
                  </a:lnTo>
                  <a:lnTo>
                    <a:pt x="24" y="27"/>
                  </a:lnTo>
                  <a:lnTo>
                    <a:pt x="24" y="28"/>
                  </a:lnTo>
                  <a:lnTo>
                    <a:pt x="21" y="29"/>
                  </a:lnTo>
                  <a:lnTo>
                    <a:pt x="20" y="30"/>
                  </a:lnTo>
                  <a:lnTo>
                    <a:pt x="18" y="30"/>
                  </a:lnTo>
                  <a:lnTo>
                    <a:pt x="17" y="28"/>
                  </a:lnTo>
                  <a:lnTo>
                    <a:pt x="16" y="26"/>
                  </a:lnTo>
                  <a:lnTo>
                    <a:pt x="15" y="25"/>
                  </a:lnTo>
                  <a:lnTo>
                    <a:pt x="16" y="23"/>
                  </a:lnTo>
                  <a:lnTo>
                    <a:pt x="15" y="22"/>
                  </a:lnTo>
                  <a:lnTo>
                    <a:pt x="15" y="21"/>
                  </a:lnTo>
                  <a:lnTo>
                    <a:pt x="14" y="20"/>
                  </a:lnTo>
                  <a:lnTo>
                    <a:pt x="15" y="18"/>
                  </a:lnTo>
                  <a:lnTo>
                    <a:pt x="15" y="16"/>
                  </a:lnTo>
                  <a:lnTo>
                    <a:pt x="15" y="16"/>
                  </a:lnTo>
                  <a:lnTo>
                    <a:pt x="15" y="16"/>
                  </a:lnTo>
                  <a:lnTo>
                    <a:pt x="13" y="16"/>
                  </a:lnTo>
                  <a:lnTo>
                    <a:pt x="12" y="16"/>
                  </a:lnTo>
                  <a:lnTo>
                    <a:pt x="10" y="16"/>
                  </a:lnTo>
                  <a:lnTo>
                    <a:pt x="9" y="14"/>
                  </a:lnTo>
                  <a:lnTo>
                    <a:pt x="7" y="13"/>
                  </a:lnTo>
                  <a:lnTo>
                    <a:pt x="5" y="14"/>
                  </a:lnTo>
                  <a:lnTo>
                    <a:pt x="4" y="13"/>
                  </a:lnTo>
                  <a:lnTo>
                    <a:pt x="3" y="13"/>
                  </a:lnTo>
                  <a:lnTo>
                    <a:pt x="3" y="10"/>
                  </a:lnTo>
                  <a:lnTo>
                    <a:pt x="2" y="9"/>
                  </a:lnTo>
                  <a:lnTo>
                    <a:pt x="1" y="8"/>
                  </a:lnTo>
                  <a:lnTo>
                    <a:pt x="0" y="8"/>
                  </a:lnTo>
                  <a:lnTo>
                    <a:pt x="1" y="7"/>
                  </a:lnTo>
                  <a:lnTo>
                    <a:pt x="1" y="5"/>
                  </a:lnTo>
                  <a:lnTo>
                    <a:pt x="2" y="4"/>
                  </a:lnTo>
                  <a:lnTo>
                    <a:pt x="4" y="1"/>
                  </a:lnTo>
                  <a:lnTo>
                    <a:pt x="5" y="1"/>
                  </a:lnTo>
                  <a:lnTo>
                    <a:pt x="5" y="1"/>
                  </a:lnTo>
                </a:path>
              </a:pathLst>
            </a:custGeom>
            <a:solidFill>
              <a:srgbClr val="D4D4D4"/>
            </a:solidFill>
            <a:ln w="9525">
              <a:noFill/>
              <a:round/>
              <a:headEnd/>
              <a:tailEnd/>
            </a:ln>
          </p:spPr>
          <p:txBody>
            <a:bodyPr/>
            <a:lstStyle/>
            <a:p/>
          </p:txBody>
        </p:sp>
        <p:sp>
          <p:nvSpPr>
            <p:cNvPr id="114781" name="Freeform 1117" hidden="1"/>
            <p:cNvSpPr>
              <a:spLocks/>
            </p:cNvSpPr>
            <p:nvPr/>
          </p:nvSpPr>
          <p:spPr bwMode="auto">
            <a:xfrm>
              <a:off x="829" y="1423"/>
              <a:ext cx="184" cy="223"/>
            </a:xfrm>
            <a:custGeom>
              <a:avLst/>
              <a:gdLst/>
              <a:ahLst/>
              <a:cxnLst>
                <a:cxn ang="0">
                  <a:pos x="14" y="4"/>
                </a:cxn>
                <a:cxn ang="0">
                  <a:pos x="12" y="3"/>
                </a:cxn>
                <a:cxn ang="0">
                  <a:pos x="12" y="3"/>
                </a:cxn>
                <a:cxn ang="0">
                  <a:pos x="9" y="3"/>
                </a:cxn>
                <a:cxn ang="0">
                  <a:pos x="9" y="2"/>
                </a:cxn>
                <a:cxn ang="0">
                  <a:pos x="8" y="2"/>
                </a:cxn>
                <a:cxn ang="0">
                  <a:pos x="6" y="1"/>
                </a:cxn>
                <a:cxn ang="0">
                  <a:pos x="5" y="0"/>
                </a:cxn>
                <a:cxn ang="0">
                  <a:pos x="3" y="2"/>
                </a:cxn>
                <a:cxn ang="0">
                  <a:pos x="2" y="2"/>
                </a:cxn>
                <a:cxn ang="0">
                  <a:pos x="2" y="2"/>
                </a:cxn>
                <a:cxn ang="0">
                  <a:pos x="2" y="3"/>
                </a:cxn>
                <a:cxn ang="0">
                  <a:pos x="1" y="5"/>
                </a:cxn>
                <a:cxn ang="0">
                  <a:pos x="1" y="6"/>
                </a:cxn>
                <a:cxn ang="0">
                  <a:pos x="0" y="6"/>
                </a:cxn>
                <a:cxn ang="0">
                  <a:pos x="0" y="10"/>
                </a:cxn>
                <a:cxn ang="0">
                  <a:pos x="1" y="11"/>
                </a:cxn>
                <a:cxn ang="0">
                  <a:pos x="2" y="9"/>
                </a:cxn>
                <a:cxn ang="0">
                  <a:pos x="2" y="10"/>
                </a:cxn>
                <a:cxn ang="0">
                  <a:pos x="2" y="12"/>
                </a:cxn>
                <a:cxn ang="0">
                  <a:pos x="1" y="13"/>
                </a:cxn>
                <a:cxn ang="0">
                  <a:pos x="1" y="14"/>
                </a:cxn>
                <a:cxn ang="0">
                  <a:pos x="0" y="14"/>
                </a:cxn>
                <a:cxn ang="0">
                  <a:pos x="1" y="15"/>
                </a:cxn>
                <a:cxn ang="0">
                  <a:pos x="2" y="15"/>
                </a:cxn>
                <a:cxn ang="0">
                  <a:pos x="2" y="16"/>
                </a:cxn>
                <a:cxn ang="0">
                  <a:pos x="3" y="16"/>
                </a:cxn>
                <a:cxn ang="0">
                  <a:pos x="3" y="17"/>
                </a:cxn>
                <a:cxn ang="0">
                  <a:pos x="4" y="16"/>
                </a:cxn>
                <a:cxn ang="0">
                  <a:pos x="5" y="16"/>
                </a:cxn>
                <a:cxn ang="0">
                  <a:pos x="5" y="14"/>
                </a:cxn>
                <a:cxn ang="0">
                  <a:pos x="6" y="13"/>
                </a:cxn>
                <a:cxn ang="0">
                  <a:pos x="7" y="13"/>
                </a:cxn>
                <a:cxn ang="0">
                  <a:pos x="7" y="12"/>
                </a:cxn>
                <a:cxn ang="0">
                  <a:pos x="11" y="10"/>
                </a:cxn>
                <a:cxn ang="0">
                  <a:pos x="13" y="8"/>
                </a:cxn>
                <a:cxn ang="0">
                  <a:pos x="14" y="6"/>
                </a:cxn>
                <a:cxn ang="0">
                  <a:pos x="14" y="6"/>
                </a:cxn>
                <a:cxn ang="0">
                  <a:pos x="13" y="4"/>
                </a:cxn>
                <a:cxn ang="0">
                  <a:pos x="13" y="4"/>
                </a:cxn>
                <a:cxn ang="0">
                  <a:pos x="14" y="4"/>
                </a:cxn>
                <a:cxn ang="0">
                  <a:pos x="14" y="4"/>
                </a:cxn>
              </a:cxnLst>
              <a:rect l="0" t="0" r="r" b="b"/>
              <a:pathLst>
                <a:path w="14" h="17">
                  <a:moveTo>
                    <a:pt x="14" y="4"/>
                  </a:moveTo>
                  <a:lnTo>
                    <a:pt x="12" y="3"/>
                  </a:lnTo>
                  <a:lnTo>
                    <a:pt x="12" y="3"/>
                  </a:lnTo>
                  <a:lnTo>
                    <a:pt x="9" y="3"/>
                  </a:lnTo>
                  <a:lnTo>
                    <a:pt x="9" y="2"/>
                  </a:lnTo>
                  <a:lnTo>
                    <a:pt x="8" y="2"/>
                  </a:lnTo>
                  <a:lnTo>
                    <a:pt x="6" y="1"/>
                  </a:lnTo>
                  <a:lnTo>
                    <a:pt x="5" y="0"/>
                  </a:lnTo>
                  <a:lnTo>
                    <a:pt x="3" y="2"/>
                  </a:lnTo>
                  <a:lnTo>
                    <a:pt x="2" y="2"/>
                  </a:lnTo>
                  <a:lnTo>
                    <a:pt x="2" y="2"/>
                  </a:lnTo>
                  <a:lnTo>
                    <a:pt x="2" y="3"/>
                  </a:lnTo>
                  <a:lnTo>
                    <a:pt x="1" y="5"/>
                  </a:lnTo>
                  <a:lnTo>
                    <a:pt x="1" y="6"/>
                  </a:lnTo>
                  <a:lnTo>
                    <a:pt x="0" y="6"/>
                  </a:lnTo>
                  <a:lnTo>
                    <a:pt x="0" y="10"/>
                  </a:lnTo>
                  <a:lnTo>
                    <a:pt x="1" y="11"/>
                  </a:lnTo>
                  <a:lnTo>
                    <a:pt x="2" y="9"/>
                  </a:lnTo>
                  <a:lnTo>
                    <a:pt x="2" y="10"/>
                  </a:lnTo>
                  <a:lnTo>
                    <a:pt x="2" y="12"/>
                  </a:lnTo>
                  <a:lnTo>
                    <a:pt x="1" y="13"/>
                  </a:lnTo>
                  <a:lnTo>
                    <a:pt x="1" y="14"/>
                  </a:lnTo>
                  <a:lnTo>
                    <a:pt x="0" y="14"/>
                  </a:lnTo>
                  <a:lnTo>
                    <a:pt x="1" y="15"/>
                  </a:lnTo>
                  <a:lnTo>
                    <a:pt x="2" y="15"/>
                  </a:lnTo>
                  <a:lnTo>
                    <a:pt x="2" y="16"/>
                  </a:lnTo>
                  <a:lnTo>
                    <a:pt x="3" y="16"/>
                  </a:lnTo>
                  <a:lnTo>
                    <a:pt x="3" y="17"/>
                  </a:lnTo>
                  <a:lnTo>
                    <a:pt x="4" y="16"/>
                  </a:lnTo>
                  <a:lnTo>
                    <a:pt x="5" y="16"/>
                  </a:lnTo>
                  <a:lnTo>
                    <a:pt x="5" y="14"/>
                  </a:lnTo>
                  <a:lnTo>
                    <a:pt x="6" y="13"/>
                  </a:lnTo>
                  <a:lnTo>
                    <a:pt x="7" y="13"/>
                  </a:lnTo>
                  <a:lnTo>
                    <a:pt x="7" y="12"/>
                  </a:lnTo>
                  <a:lnTo>
                    <a:pt x="11" y="10"/>
                  </a:lnTo>
                  <a:lnTo>
                    <a:pt x="13" y="8"/>
                  </a:lnTo>
                  <a:lnTo>
                    <a:pt x="14" y="6"/>
                  </a:lnTo>
                  <a:lnTo>
                    <a:pt x="14" y="6"/>
                  </a:lnTo>
                  <a:lnTo>
                    <a:pt x="13" y="4"/>
                  </a:lnTo>
                  <a:lnTo>
                    <a:pt x="13" y="4"/>
                  </a:lnTo>
                  <a:lnTo>
                    <a:pt x="14" y="4"/>
                  </a:lnTo>
                  <a:lnTo>
                    <a:pt x="14" y="4"/>
                  </a:lnTo>
                </a:path>
              </a:pathLst>
            </a:custGeom>
            <a:solidFill>
              <a:srgbClr val="D4D4D4"/>
            </a:solidFill>
            <a:ln w="9525" cap="flat" cmpd="sng">
              <a:noFill/>
              <a:prstDash val="solid"/>
              <a:round/>
              <a:headEnd type="none" w="med" len="med"/>
              <a:tailEnd type="none" w="med" len="med"/>
            </a:ln>
            <a:effectLst/>
          </p:spPr>
          <p:txBody>
            <a:bodyPr/>
            <a:lstStyle/>
            <a:p/>
          </p:txBody>
        </p:sp>
        <p:sp>
          <p:nvSpPr>
            <p:cNvPr id="114782" name="Freeform 1118" hidden="1"/>
            <p:cNvSpPr>
              <a:spLocks/>
            </p:cNvSpPr>
            <p:nvPr/>
          </p:nvSpPr>
          <p:spPr bwMode="auto">
            <a:xfrm>
              <a:off x="1445" y="2131"/>
              <a:ext cx="275" cy="302"/>
            </a:xfrm>
            <a:custGeom>
              <a:avLst/>
              <a:gdLst/>
              <a:ahLst/>
              <a:cxnLst>
                <a:cxn ang="0">
                  <a:pos x="0" y="9"/>
                </a:cxn>
                <a:cxn ang="0">
                  <a:pos x="1" y="6"/>
                </a:cxn>
                <a:cxn ang="0">
                  <a:pos x="1" y="4"/>
                </a:cxn>
                <a:cxn ang="0">
                  <a:pos x="2" y="3"/>
                </a:cxn>
                <a:cxn ang="0">
                  <a:pos x="2" y="2"/>
                </a:cxn>
                <a:cxn ang="0">
                  <a:pos x="7" y="0"/>
                </a:cxn>
                <a:cxn ang="0">
                  <a:pos x="9" y="0"/>
                </a:cxn>
                <a:cxn ang="0">
                  <a:pos x="10" y="1"/>
                </a:cxn>
                <a:cxn ang="0">
                  <a:pos x="12" y="3"/>
                </a:cxn>
                <a:cxn ang="0">
                  <a:pos x="12" y="3"/>
                </a:cxn>
                <a:cxn ang="0">
                  <a:pos x="12" y="4"/>
                </a:cxn>
                <a:cxn ang="0">
                  <a:pos x="12" y="7"/>
                </a:cxn>
                <a:cxn ang="0">
                  <a:pos x="12" y="8"/>
                </a:cxn>
                <a:cxn ang="0">
                  <a:pos x="14" y="8"/>
                </a:cxn>
                <a:cxn ang="0">
                  <a:pos x="16" y="8"/>
                </a:cxn>
                <a:cxn ang="0">
                  <a:pos x="18" y="9"/>
                </a:cxn>
                <a:cxn ang="0">
                  <a:pos x="18" y="9"/>
                </a:cxn>
                <a:cxn ang="0">
                  <a:pos x="18" y="12"/>
                </a:cxn>
                <a:cxn ang="0">
                  <a:pos x="19" y="13"/>
                </a:cxn>
                <a:cxn ang="0">
                  <a:pos x="19" y="13"/>
                </a:cxn>
                <a:cxn ang="0">
                  <a:pos x="21" y="13"/>
                </a:cxn>
                <a:cxn ang="0">
                  <a:pos x="21" y="13"/>
                </a:cxn>
                <a:cxn ang="0">
                  <a:pos x="21" y="15"/>
                </a:cxn>
                <a:cxn ang="0">
                  <a:pos x="21" y="18"/>
                </a:cxn>
                <a:cxn ang="0">
                  <a:pos x="20" y="20"/>
                </a:cxn>
                <a:cxn ang="0">
                  <a:pos x="18" y="23"/>
                </a:cxn>
                <a:cxn ang="0">
                  <a:pos x="15" y="23"/>
                </a:cxn>
                <a:cxn ang="0">
                  <a:pos x="13" y="23"/>
                </a:cxn>
                <a:cxn ang="0">
                  <a:pos x="11" y="22"/>
                </a:cxn>
                <a:cxn ang="0">
                  <a:pos x="11" y="22"/>
                </a:cxn>
                <a:cxn ang="0">
                  <a:pos x="11" y="21"/>
                </a:cxn>
                <a:cxn ang="0">
                  <a:pos x="13" y="18"/>
                </a:cxn>
                <a:cxn ang="0">
                  <a:pos x="12" y="17"/>
                </a:cxn>
                <a:cxn ang="0">
                  <a:pos x="11" y="16"/>
                </a:cxn>
                <a:cxn ang="0">
                  <a:pos x="8" y="14"/>
                </a:cxn>
                <a:cxn ang="0">
                  <a:pos x="5" y="13"/>
                </a:cxn>
                <a:cxn ang="0">
                  <a:pos x="4" y="12"/>
                </a:cxn>
                <a:cxn ang="0">
                  <a:pos x="2" y="11"/>
                </a:cxn>
                <a:cxn ang="0">
                  <a:pos x="0" y="9"/>
                </a:cxn>
                <a:cxn ang="0">
                  <a:pos x="0" y="9"/>
                </a:cxn>
                <a:cxn ang="0">
                  <a:pos x="0" y="9"/>
                </a:cxn>
              </a:cxnLst>
              <a:rect l="0" t="0" r="r" b="b"/>
              <a:pathLst>
                <a:path w="21" h="23">
                  <a:moveTo>
                    <a:pt x="0" y="9"/>
                  </a:moveTo>
                  <a:lnTo>
                    <a:pt x="1" y="6"/>
                  </a:lnTo>
                  <a:lnTo>
                    <a:pt x="1" y="4"/>
                  </a:lnTo>
                  <a:lnTo>
                    <a:pt x="2" y="3"/>
                  </a:lnTo>
                  <a:lnTo>
                    <a:pt x="2" y="2"/>
                  </a:lnTo>
                  <a:lnTo>
                    <a:pt x="7" y="0"/>
                  </a:lnTo>
                  <a:lnTo>
                    <a:pt x="9" y="0"/>
                  </a:lnTo>
                  <a:lnTo>
                    <a:pt x="10" y="1"/>
                  </a:lnTo>
                  <a:lnTo>
                    <a:pt x="12" y="3"/>
                  </a:lnTo>
                  <a:lnTo>
                    <a:pt x="12" y="3"/>
                  </a:lnTo>
                  <a:lnTo>
                    <a:pt x="12" y="4"/>
                  </a:lnTo>
                  <a:lnTo>
                    <a:pt x="12" y="7"/>
                  </a:lnTo>
                  <a:lnTo>
                    <a:pt x="12" y="8"/>
                  </a:lnTo>
                  <a:lnTo>
                    <a:pt x="14" y="8"/>
                  </a:lnTo>
                  <a:lnTo>
                    <a:pt x="16" y="8"/>
                  </a:lnTo>
                  <a:lnTo>
                    <a:pt x="18" y="9"/>
                  </a:lnTo>
                  <a:lnTo>
                    <a:pt x="18" y="9"/>
                  </a:lnTo>
                  <a:lnTo>
                    <a:pt x="18" y="12"/>
                  </a:lnTo>
                  <a:lnTo>
                    <a:pt x="19" y="13"/>
                  </a:lnTo>
                  <a:lnTo>
                    <a:pt x="19" y="13"/>
                  </a:lnTo>
                  <a:lnTo>
                    <a:pt x="21" y="13"/>
                  </a:lnTo>
                  <a:lnTo>
                    <a:pt x="21" y="13"/>
                  </a:lnTo>
                  <a:lnTo>
                    <a:pt x="21" y="15"/>
                  </a:lnTo>
                  <a:lnTo>
                    <a:pt x="21" y="18"/>
                  </a:lnTo>
                  <a:lnTo>
                    <a:pt x="20" y="20"/>
                  </a:lnTo>
                  <a:lnTo>
                    <a:pt x="18" y="23"/>
                  </a:lnTo>
                  <a:lnTo>
                    <a:pt x="15" y="23"/>
                  </a:lnTo>
                  <a:lnTo>
                    <a:pt x="13" y="23"/>
                  </a:lnTo>
                  <a:lnTo>
                    <a:pt x="11" y="22"/>
                  </a:lnTo>
                  <a:lnTo>
                    <a:pt x="11" y="22"/>
                  </a:lnTo>
                  <a:lnTo>
                    <a:pt x="11" y="21"/>
                  </a:lnTo>
                  <a:lnTo>
                    <a:pt x="13" y="18"/>
                  </a:lnTo>
                  <a:lnTo>
                    <a:pt x="12" y="17"/>
                  </a:lnTo>
                  <a:lnTo>
                    <a:pt x="11" y="16"/>
                  </a:lnTo>
                  <a:lnTo>
                    <a:pt x="8" y="14"/>
                  </a:lnTo>
                  <a:lnTo>
                    <a:pt x="5" y="13"/>
                  </a:lnTo>
                  <a:lnTo>
                    <a:pt x="4" y="12"/>
                  </a:lnTo>
                  <a:lnTo>
                    <a:pt x="2" y="11"/>
                  </a:lnTo>
                  <a:lnTo>
                    <a:pt x="0" y="9"/>
                  </a:lnTo>
                  <a:lnTo>
                    <a:pt x="0" y="9"/>
                  </a:lnTo>
                  <a:lnTo>
                    <a:pt x="0" y="9"/>
                  </a:lnTo>
                </a:path>
              </a:pathLst>
            </a:custGeom>
            <a:solidFill>
              <a:srgbClr val="D4D4D4"/>
            </a:solidFill>
            <a:ln w="9525">
              <a:noFill/>
              <a:round/>
              <a:headEnd/>
              <a:tailEnd/>
            </a:ln>
          </p:spPr>
          <p:txBody>
            <a:bodyPr/>
            <a:lstStyle/>
            <a:p/>
          </p:txBody>
        </p:sp>
        <p:sp>
          <p:nvSpPr>
            <p:cNvPr id="114783" name="Freeform 1119" hidden="1"/>
            <p:cNvSpPr>
              <a:spLocks/>
            </p:cNvSpPr>
            <p:nvPr/>
          </p:nvSpPr>
          <p:spPr bwMode="auto">
            <a:xfrm>
              <a:off x="1720" y="1279"/>
              <a:ext cx="105" cy="131"/>
            </a:xfrm>
            <a:custGeom>
              <a:avLst/>
              <a:gdLst/>
              <a:ahLst/>
              <a:cxnLst>
                <a:cxn ang="0">
                  <a:pos x="8" y="4"/>
                </a:cxn>
                <a:cxn ang="0">
                  <a:pos x="8" y="4"/>
                </a:cxn>
                <a:cxn ang="0">
                  <a:pos x="7" y="3"/>
                </a:cxn>
                <a:cxn ang="0">
                  <a:pos x="5" y="2"/>
                </a:cxn>
                <a:cxn ang="0">
                  <a:pos x="2" y="0"/>
                </a:cxn>
                <a:cxn ang="0">
                  <a:pos x="1" y="1"/>
                </a:cxn>
                <a:cxn ang="0">
                  <a:pos x="0" y="2"/>
                </a:cxn>
                <a:cxn ang="0">
                  <a:pos x="1" y="4"/>
                </a:cxn>
                <a:cxn ang="0">
                  <a:pos x="1" y="5"/>
                </a:cxn>
                <a:cxn ang="0">
                  <a:pos x="1" y="8"/>
                </a:cxn>
                <a:cxn ang="0">
                  <a:pos x="0" y="9"/>
                </a:cxn>
                <a:cxn ang="0">
                  <a:pos x="1" y="10"/>
                </a:cxn>
                <a:cxn ang="0">
                  <a:pos x="3" y="9"/>
                </a:cxn>
                <a:cxn ang="0">
                  <a:pos x="4" y="9"/>
                </a:cxn>
                <a:cxn ang="0">
                  <a:pos x="5" y="8"/>
                </a:cxn>
                <a:cxn ang="0">
                  <a:pos x="6" y="7"/>
                </a:cxn>
                <a:cxn ang="0">
                  <a:pos x="8" y="4"/>
                </a:cxn>
                <a:cxn ang="0">
                  <a:pos x="8" y="4"/>
                </a:cxn>
              </a:cxnLst>
              <a:rect l="0" t="0" r="r" b="b"/>
              <a:pathLst>
                <a:path w="8" h="10">
                  <a:moveTo>
                    <a:pt x="8" y="4"/>
                  </a:moveTo>
                  <a:lnTo>
                    <a:pt x="8" y="4"/>
                  </a:lnTo>
                  <a:lnTo>
                    <a:pt x="7" y="3"/>
                  </a:lnTo>
                  <a:lnTo>
                    <a:pt x="5" y="2"/>
                  </a:lnTo>
                  <a:lnTo>
                    <a:pt x="2" y="0"/>
                  </a:lnTo>
                  <a:lnTo>
                    <a:pt x="1" y="1"/>
                  </a:lnTo>
                  <a:lnTo>
                    <a:pt x="0" y="2"/>
                  </a:lnTo>
                  <a:lnTo>
                    <a:pt x="1" y="4"/>
                  </a:lnTo>
                  <a:lnTo>
                    <a:pt x="1" y="5"/>
                  </a:lnTo>
                  <a:lnTo>
                    <a:pt x="1" y="8"/>
                  </a:lnTo>
                  <a:lnTo>
                    <a:pt x="0" y="9"/>
                  </a:lnTo>
                  <a:lnTo>
                    <a:pt x="1" y="10"/>
                  </a:lnTo>
                  <a:lnTo>
                    <a:pt x="3" y="9"/>
                  </a:lnTo>
                  <a:lnTo>
                    <a:pt x="4" y="9"/>
                  </a:lnTo>
                  <a:lnTo>
                    <a:pt x="5" y="8"/>
                  </a:lnTo>
                  <a:lnTo>
                    <a:pt x="6" y="7"/>
                  </a:lnTo>
                  <a:lnTo>
                    <a:pt x="8" y="4"/>
                  </a:lnTo>
                  <a:lnTo>
                    <a:pt x="8" y="4"/>
                  </a:lnTo>
                </a:path>
              </a:pathLst>
            </a:custGeom>
            <a:solidFill>
              <a:srgbClr val="D4D4D4"/>
            </a:solidFill>
            <a:ln w="9525">
              <a:noFill/>
              <a:round/>
              <a:headEnd/>
              <a:tailEnd/>
            </a:ln>
          </p:spPr>
          <p:txBody>
            <a:bodyPr/>
            <a:lstStyle/>
            <a:p/>
          </p:txBody>
        </p:sp>
        <p:sp>
          <p:nvSpPr>
            <p:cNvPr id="114784" name="Freeform 1120" hidden="1"/>
            <p:cNvSpPr>
              <a:spLocks/>
            </p:cNvSpPr>
            <p:nvPr/>
          </p:nvSpPr>
          <p:spPr bwMode="auto">
            <a:xfrm>
              <a:off x="1589" y="2537"/>
              <a:ext cx="184" cy="197"/>
            </a:xfrm>
            <a:custGeom>
              <a:avLst/>
              <a:gdLst/>
              <a:ahLst/>
              <a:cxnLst>
                <a:cxn ang="0">
                  <a:pos x="2" y="0"/>
                </a:cxn>
                <a:cxn ang="0">
                  <a:pos x="1" y="1"/>
                </a:cxn>
                <a:cxn ang="0">
                  <a:pos x="1" y="4"/>
                </a:cxn>
                <a:cxn ang="0">
                  <a:pos x="1" y="6"/>
                </a:cxn>
                <a:cxn ang="0">
                  <a:pos x="1" y="9"/>
                </a:cxn>
                <a:cxn ang="0">
                  <a:pos x="0" y="10"/>
                </a:cxn>
                <a:cxn ang="0">
                  <a:pos x="0" y="12"/>
                </a:cxn>
                <a:cxn ang="0">
                  <a:pos x="0" y="12"/>
                </a:cxn>
                <a:cxn ang="0">
                  <a:pos x="1" y="13"/>
                </a:cxn>
                <a:cxn ang="0">
                  <a:pos x="3" y="13"/>
                </a:cxn>
                <a:cxn ang="0">
                  <a:pos x="6" y="15"/>
                </a:cxn>
                <a:cxn ang="0">
                  <a:pos x="7" y="14"/>
                </a:cxn>
                <a:cxn ang="0">
                  <a:pos x="9" y="15"/>
                </a:cxn>
                <a:cxn ang="0">
                  <a:pos x="11" y="14"/>
                </a:cxn>
                <a:cxn ang="0">
                  <a:pos x="13" y="11"/>
                </a:cxn>
                <a:cxn ang="0">
                  <a:pos x="13" y="11"/>
                </a:cxn>
                <a:cxn ang="0">
                  <a:pos x="13" y="9"/>
                </a:cxn>
                <a:cxn ang="0">
                  <a:pos x="14" y="8"/>
                </a:cxn>
                <a:cxn ang="0">
                  <a:pos x="12" y="7"/>
                </a:cxn>
                <a:cxn ang="0">
                  <a:pos x="12" y="6"/>
                </a:cxn>
                <a:cxn ang="0">
                  <a:pos x="10" y="5"/>
                </a:cxn>
                <a:cxn ang="0">
                  <a:pos x="10" y="4"/>
                </a:cxn>
                <a:cxn ang="0">
                  <a:pos x="8" y="4"/>
                </a:cxn>
                <a:cxn ang="0">
                  <a:pos x="7" y="2"/>
                </a:cxn>
                <a:cxn ang="0">
                  <a:pos x="7" y="3"/>
                </a:cxn>
                <a:cxn ang="0">
                  <a:pos x="6" y="3"/>
                </a:cxn>
                <a:cxn ang="0">
                  <a:pos x="6" y="2"/>
                </a:cxn>
                <a:cxn ang="0">
                  <a:pos x="4" y="0"/>
                </a:cxn>
                <a:cxn ang="0">
                  <a:pos x="3" y="0"/>
                </a:cxn>
                <a:cxn ang="0">
                  <a:pos x="3" y="0"/>
                </a:cxn>
                <a:cxn ang="0">
                  <a:pos x="2" y="0"/>
                </a:cxn>
                <a:cxn ang="0">
                  <a:pos x="2" y="0"/>
                </a:cxn>
              </a:cxnLst>
              <a:rect l="0" t="0" r="r" b="b"/>
              <a:pathLst>
                <a:path w="14" h="15">
                  <a:moveTo>
                    <a:pt x="2" y="0"/>
                  </a:moveTo>
                  <a:lnTo>
                    <a:pt x="1" y="1"/>
                  </a:lnTo>
                  <a:lnTo>
                    <a:pt x="1" y="4"/>
                  </a:lnTo>
                  <a:lnTo>
                    <a:pt x="1" y="6"/>
                  </a:lnTo>
                  <a:lnTo>
                    <a:pt x="1" y="9"/>
                  </a:lnTo>
                  <a:lnTo>
                    <a:pt x="0" y="10"/>
                  </a:lnTo>
                  <a:lnTo>
                    <a:pt x="0" y="12"/>
                  </a:lnTo>
                  <a:lnTo>
                    <a:pt x="0" y="12"/>
                  </a:lnTo>
                  <a:lnTo>
                    <a:pt x="1" y="13"/>
                  </a:lnTo>
                  <a:lnTo>
                    <a:pt x="3" y="13"/>
                  </a:lnTo>
                  <a:lnTo>
                    <a:pt x="6" y="15"/>
                  </a:lnTo>
                  <a:lnTo>
                    <a:pt x="7" y="14"/>
                  </a:lnTo>
                  <a:lnTo>
                    <a:pt x="9" y="15"/>
                  </a:lnTo>
                  <a:lnTo>
                    <a:pt x="11" y="14"/>
                  </a:lnTo>
                  <a:lnTo>
                    <a:pt x="13" y="11"/>
                  </a:lnTo>
                  <a:lnTo>
                    <a:pt x="13" y="11"/>
                  </a:lnTo>
                  <a:lnTo>
                    <a:pt x="13" y="9"/>
                  </a:lnTo>
                  <a:lnTo>
                    <a:pt x="14" y="8"/>
                  </a:lnTo>
                  <a:lnTo>
                    <a:pt x="12" y="7"/>
                  </a:lnTo>
                  <a:lnTo>
                    <a:pt x="12" y="6"/>
                  </a:lnTo>
                  <a:lnTo>
                    <a:pt x="10" y="5"/>
                  </a:lnTo>
                  <a:lnTo>
                    <a:pt x="10" y="4"/>
                  </a:lnTo>
                  <a:lnTo>
                    <a:pt x="8" y="4"/>
                  </a:lnTo>
                  <a:lnTo>
                    <a:pt x="7" y="2"/>
                  </a:lnTo>
                  <a:lnTo>
                    <a:pt x="7" y="3"/>
                  </a:lnTo>
                  <a:lnTo>
                    <a:pt x="6" y="3"/>
                  </a:lnTo>
                  <a:lnTo>
                    <a:pt x="6" y="2"/>
                  </a:lnTo>
                  <a:lnTo>
                    <a:pt x="4" y="0"/>
                  </a:lnTo>
                  <a:lnTo>
                    <a:pt x="3" y="0"/>
                  </a:lnTo>
                  <a:lnTo>
                    <a:pt x="3" y="0"/>
                  </a:lnTo>
                  <a:lnTo>
                    <a:pt x="2" y="0"/>
                  </a:lnTo>
                  <a:lnTo>
                    <a:pt x="2" y="0"/>
                  </a:lnTo>
                </a:path>
              </a:pathLst>
            </a:custGeom>
            <a:solidFill>
              <a:srgbClr val="D4D4D4"/>
            </a:solidFill>
            <a:ln w="9525">
              <a:noFill/>
              <a:round/>
              <a:headEnd/>
              <a:tailEnd/>
            </a:ln>
          </p:spPr>
          <p:txBody>
            <a:bodyPr/>
            <a:lstStyle/>
            <a:p/>
          </p:txBody>
        </p:sp>
        <p:sp>
          <p:nvSpPr>
            <p:cNvPr id="114785" name="Freeform 1121" hidden="1"/>
            <p:cNvSpPr>
              <a:spLocks/>
            </p:cNvSpPr>
            <p:nvPr/>
          </p:nvSpPr>
          <p:spPr bwMode="auto">
            <a:xfrm>
              <a:off x="1445" y="2131"/>
              <a:ext cx="275" cy="302"/>
            </a:xfrm>
            <a:custGeom>
              <a:avLst/>
              <a:gdLst/>
              <a:ahLst/>
              <a:cxnLst>
                <a:cxn ang="0">
                  <a:pos x="12" y="3"/>
                </a:cxn>
                <a:cxn ang="0">
                  <a:pos x="12" y="3"/>
                </a:cxn>
                <a:cxn ang="0">
                  <a:pos x="12" y="4"/>
                </a:cxn>
                <a:cxn ang="0">
                  <a:pos x="12" y="7"/>
                </a:cxn>
                <a:cxn ang="0">
                  <a:pos x="12" y="8"/>
                </a:cxn>
                <a:cxn ang="0">
                  <a:pos x="14" y="8"/>
                </a:cxn>
                <a:cxn ang="0">
                  <a:pos x="16" y="8"/>
                </a:cxn>
                <a:cxn ang="0">
                  <a:pos x="18" y="9"/>
                </a:cxn>
                <a:cxn ang="0">
                  <a:pos x="18" y="9"/>
                </a:cxn>
                <a:cxn ang="0">
                  <a:pos x="18" y="12"/>
                </a:cxn>
                <a:cxn ang="0">
                  <a:pos x="19" y="13"/>
                </a:cxn>
                <a:cxn ang="0">
                  <a:pos x="19" y="13"/>
                </a:cxn>
                <a:cxn ang="0">
                  <a:pos x="21" y="13"/>
                </a:cxn>
                <a:cxn ang="0">
                  <a:pos x="21" y="13"/>
                </a:cxn>
                <a:cxn ang="0">
                  <a:pos x="21" y="15"/>
                </a:cxn>
                <a:cxn ang="0">
                  <a:pos x="21" y="18"/>
                </a:cxn>
                <a:cxn ang="0">
                  <a:pos x="20" y="20"/>
                </a:cxn>
                <a:cxn ang="0">
                  <a:pos x="18" y="23"/>
                </a:cxn>
                <a:cxn ang="0">
                  <a:pos x="15" y="23"/>
                </a:cxn>
                <a:cxn ang="0">
                  <a:pos x="13" y="23"/>
                </a:cxn>
                <a:cxn ang="0">
                  <a:pos x="11" y="22"/>
                </a:cxn>
                <a:cxn ang="0">
                  <a:pos x="11" y="22"/>
                </a:cxn>
                <a:cxn ang="0">
                  <a:pos x="11" y="21"/>
                </a:cxn>
                <a:cxn ang="0">
                  <a:pos x="13" y="18"/>
                </a:cxn>
                <a:cxn ang="0">
                  <a:pos x="12" y="17"/>
                </a:cxn>
                <a:cxn ang="0">
                  <a:pos x="11" y="16"/>
                </a:cxn>
                <a:cxn ang="0">
                  <a:pos x="8" y="14"/>
                </a:cxn>
                <a:cxn ang="0">
                  <a:pos x="5" y="13"/>
                </a:cxn>
                <a:cxn ang="0">
                  <a:pos x="4" y="12"/>
                </a:cxn>
                <a:cxn ang="0">
                  <a:pos x="2" y="11"/>
                </a:cxn>
                <a:cxn ang="0">
                  <a:pos x="0" y="9"/>
                </a:cxn>
                <a:cxn ang="0">
                  <a:pos x="0" y="9"/>
                </a:cxn>
                <a:cxn ang="0">
                  <a:pos x="1" y="6"/>
                </a:cxn>
                <a:cxn ang="0">
                  <a:pos x="1" y="4"/>
                </a:cxn>
                <a:cxn ang="0">
                  <a:pos x="2" y="3"/>
                </a:cxn>
                <a:cxn ang="0">
                  <a:pos x="2" y="2"/>
                </a:cxn>
                <a:cxn ang="0">
                  <a:pos x="7" y="0"/>
                </a:cxn>
                <a:cxn ang="0">
                  <a:pos x="9" y="0"/>
                </a:cxn>
                <a:cxn ang="0">
                  <a:pos x="10" y="1"/>
                </a:cxn>
                <a:cxn ang="0">
                  <a:pos x="12" y="3"/>
                </a:cxn>
                <a:cxn ang="0">
                  <a:pos x="12" y="3"/>
                </a:cxn>
              </a:cxnLst>
              <a:rect l="0" t="0" r="r" b="b"/>
              <a:pathLst>
                <a:path w="21" h="23">
                  <a:moveTo>
                    <a:pt x="12" y="3"/>
                  </a:moveTo>
                  <a:lnTo>
                    <a:pt x="12" y="3"/>
                  </a:lnTo>
                  <a:lnTo>
                    <a:pt x="12" y="4"/>
                  </a:lnTo>
                  <a:lnTo>
                    <a:pt x="12" y="7"/>
                  </a:lnTo>
                  <a:lnTo>
                    <a:pt x="12" y="8"/>
                  </a:lnTo>
                  <a:lnTo>
                    <a:pt x="14" y="8"/>
                  </a:lnTo>
                  <a:lnTo>
                    <a:pt x="16" y="8"/>
                  </a:lnTo>
                  <a:lnTo>
                    <a:pt x="18" y="9"/>
                  </a:lnTo>
                  <a:lnTo>
                    <a:pt x="18" y="9"/>
                  </a:lnTo>
                  <a:lnTo>
                    <a:pt x="18" y="12"/>
                  </a:lnTo>
                  <a:lnTo>
                    <a:pt x="19" y="13"/>
                  </a:lnTo>
                  <a:lnTo>
                    <a:pt x="19" y="13"/>
                  </a:lnTo>
                  <a:lnTo>
                    <a:pt x="21" y="13"/>
                  </a:lnTo>
                  <a:lnTo>
                    <a:pt x="21" y="13"/>
                  </a:lnTo>
                  <a:lnTo>
                    <a:pt x="21" y="15"/>
                  </a:lnTo>
                  <a:lnTo>
                    <a:pt x="21" y="18"/>
                  </a:lnTo>
                  <a:lnTo>
                    <a:pt x="20" y="20"/>
                  </a:lnTo>
                  <a:lnTo>
                    <a:pt x="18" y="23"/>
                  </a:lnTo>
                  <a:lnTo>
                    <a:pt x="15" y="23"/>
                  </a:lnTo>
                  <a:lnTo>
                    <a:pt x="13" y="23"/>
                  </a:lnTo>
                  <a:lnTo>
                    <a:pt x="11" y="22"/>
                  </a:lnTo>
                  <a:lnTo>
                    <a:pt x="11" y="22"/>
                  </a:lnTo>
                  <a:lnTo>
                    <a:pt x="11" y="21"/>
                  </a:lnTo>
                  <a:lnTo>
                    <a:pt x="13" y="18"/>
                  </a:lnTo>
                  <a:lnTo>
                    <a:pt x="12" y="17"/>
                  </a:lnTo>
                  <a:lnTo>
                    <a:pt x="11" y="16"/>
                  </a:lnTo>
                  <a:lnTo>
                    <a:pt x="8" y="14"/>
                  </a:lnTo>
                  <a:lnTo>
                    <a:pt x="5" y="13"/>
                  </a:lnTo>
                  <a:lnTo>
                    <a:pt x="4" y="12"/>
                  </a:lnTo>
                  <a:lnTo>
                    <a:pt x="2" y="11"/>
                  </a:lnTo>
                  <a:lnTo>
                    <a:pt x="0" y="9"/>
                  </a:lnTo>
                  <a:lnTo>
                    <a:pt x="0" y="9"/>
                  </a:lnTo>
                  <a:lnTo>
                    <a:pt x="1" y="6"/>
                  </a:lnTo>
                  <a:lnTo>
                    <a:pt x="1" y="4"/>
                  </a:lnTo>
                  <a:lnTo>
                    <a:pt x="2" y="3"/>
                  </a:lnTo>
                  <a:lnTo>
                    <a:pt x="2" y="2"/>
                  </a:lnTo>
                  <a:lnTo>
                    <a:pt x="7" y="0"/>
                  </a:lnTo>
                  <a:lnTo>
                    <a:pt x="9" y="0"/>
                  </a:lnTo>
                  <a:lnTo>
                    <a:pt x="10" y="1"/>
                  </a:lnTo>
                  <a:lnTo>
                    <a:pt x="12" y="3"/>
                  </a:lnTo>
                  <a:lnTo>
                    <a:pt x="12" y="3"/>
                  </a:lnTo>
                </a:path>
              </a:pathLst>
            </a:custGeom>
            <a:solidFill>
              <a:srgbClr val="D4D4D4"/>
            </a:solidFill>
            <a:ln w="9525">
              <a:noFill/>
              <a:round/>
              <a:headEnd/>
              <a:tailEnd/>
            </a:ln>
          </p:spPr>
          <p:txBody>
            <a:bodyPr/>
            <a:lstStyle/>
            <a:p/>
          </p:txBody>
        </p:sp>
        <p:sp>
          <p:nvSpPr>
            <p:cNvPr id="114786" name="Freeform 1122" hidden="1"/>
            <p:cNvSpPr>
              <a:spLocks/>
            </p:cNvSpPr>
            <p:nvPr/>
          </p:nvSpPr>
          <p:spPr bwMode="auto">
            <a:xfrm>
              <a:off x="1497" y="3494"/>
              <a:ext cx="66" cy="53"/>
            </a:xfrm>
            <a:custGeom>
              <a:avLst/>
              <a:gdLst/>
              <a:ahLst/>
              <a:cxnLst>
                <a:cxn ang="0">
                  <a:pos x="5" y="1"/>
                </a:cxn>
                <a:cxn ang="0">
                  <a:pos x="5" y="1"/>
                </a:cxn>
                <a:cxn ang="0">
                  <a:pos x="5" y="1"/>
                </a:cxn>
                <a:cxn ang="0">
                  <a:pos x="3" y="3"/>
                </a:cxn>
                <a:cxn ang="0">
                  <a:pos x="2" y="3"/>
                </a:cxn>
                <a:cxn ang="0">
                  <a:pos x="2" y="4"/>
                </a:cxn>
                <a:cxn ang="0">
                  <a:pos x="1" y="4"/>
                </a:cxn>
                <a:cxn ang="0">
                  <a:pos x="0" y="3"/>
                </a:cxn>
                <a:cxn ang="0">
                  <a:pos x="2" y="3"/>
                </a:cxn>
                <a:cxn ang="0">
                  <a:pos x="2" y="2"/>
                </a:cxn>
                <a:cxn ang="0">
                  <a:pos x="3" y="2"/>
                </a:cxn>
                <a:cxn ang="0">
                  <a:pos x="2" y="1"/>
                </a:cxn>
                <a:cxn ang="0">
                  <a:pos x="2" y="1"/>
                </a:cxn>
                <a:cxn ang="0">
                  <a:pos x="1" y="0"/>
                </a:cxn>
                <a:cxn ang="0">
                  <a:pos x="3" y="1"/>
                </a:cxn>
                <a:cxn ang="0">
                  <a:pos x="5" y="1"/>
                </a:cxn>
                <a:cxn ang="0">
                  <a:pos x="5" y="1"/>
                </a:cxn>
              </a:cxnLst>
              <a:rect l="0" t="0" r="r" b="b"/>
              <a:pathLst>
                <a:path w="5" h="4">
                  <a:moveTo>
                    <a:pt x="5" y="1"/>
                  </a:moveTo>
                  <a:lnTo>
                    <a:pt x="5" y="1"/>
                  </a:lnTo>
                  <a:lnTo>
                    <a:pt x="5" y="1"/>
                  </a:lnTo>
                  <a:lnTo>
                    <a:pt x="3" y="3"/>
                  </a:lnTo>
                  <a:lnTo>
                    <a:pt x="2" y="3"/>
                  </a:lnTo>
                  <a:lnTo>
                    <a:pt x="2" y="4"/>
                  </a:lnTo>
                  <a:lnTo>
                    <a:pt x="1" y="4"/>
                  </a:lnTo>
                  <a:lnTo>
                    <a:pt x="0" y="3"/>
                  </a:lnTo>
                  <a:lnTo>
                    <a:pt x="2" y="3"/>
                  </a:lnTo>
                  <a:lnTo>
                    <a:pt x="2" y="2"/>
                  </a:lnTo>
                  <a:lnTo>
                    <a:pt x="3" y="2"/>
                  </a:lnTo>
                  <a:lnTo>
                    <a:pt x="2" y="1"/>
                  </a:lnTo>
                  <a:lnTo>
                    <a:pt x="2" y="1"/>
                  </a:lnTo>
                  <a:lnTo>
                    <a:pt x="1" y="0"/>
                  </a:lnTo>
                  <a:lnTo>
                    <a:pt x="3" y="1"/>
                  </a:lnTo>
                  <a:lnTo>
                    <a:pt x="5" y="1"/>
                  </a:lnTo>
                  <a:lnTo>
                    <a:pt x="5" y="1"/>
                  </a:lnTo>
                </a:path>
              </a:pathLst>
            </a:custGeom>
            <a:solidFill>
              <a:srgbClr val="D4D4D4"/>
            </a:solidFill>
            <a:ln w="9525">
              <a:noFill/>
              <a:round/>
              <a:headEnd/>
              <a:tailEnd/>
            </a:ln>
          </p:spPr>
          <p:txBody>
            <a:bodyPr/>
            <a:lstStyle/>
            <a:p/>
          </p:txBody>
        </p:sp>
        <p:sp>
          <p:nvSpPr>
            <p:cNvPr id="114787" name="Freeform 1123" hidden="1"/>
            <p:cNvSpPr>
              <a:spLocks/>
            </p:cNvSpPr>
            <p:nvPr/>
          </p:nvSpPr>
          <p:spPr bwMode="auto">
            <a:xfrm>
              <a:off x="1550" y="3494"/>
              <a:ext cx="65" cy="66"/>
            </a:xfrm>
            <a:custGeom>
              <a:avLst/>
              <a:gdLst/>
              <a:ahLst/>
              <a:cxnLst>
                <a:cxn ang="0">
                  <a:pos x="4" y="2"/>
                </a:cxn>
                <a:cxn ang="0">
                  <a:pos x="3" y="3"/>
                </a:cxn>
                <a:cxn ang="0">
                  <a:pos x="2" y="3"/>
                </a:cxn>
                <a:cxn ang="0">
                  <a:pos x="2" y="4"/>
                </a:cxn>
                <a:cxn ang="0">
                  <a:pos x="1" y="3"/>
                </a:cxn>
                <a:cxn ang="0">
                  <a:pos x="1" y="4"/>
                </a:cxn>
                <a:cxn ang="0">
                  <a:pos x="2" y="4"/>
                </a:cxn>
                <a:cxn ang="0">
                  <a:pos x="1" y="4"/>
                </a:cxn>
                <a:cxn ang="0">
                  <a:pos x="1" y="5"/>
                </a:cxn>
                <a:cxn ang="0">
                  <a:pos x="0" y="4"/>
                </a:cxn>
                <a:cxn ang="0">
                  <a:pos x="0" y="2"/>
                </a:cxn>
                <a:cxn ang="0">
                  <a:pos x="1" y="2"/>
                </a:cxn>
                <a:cxn ang="0">
                  <a:pos x="2" y="2"/>
                </a:cxn>
                <a:cxn ang="0">
                  <a:pos x="1" y="1"/>
                </a:cxn>
                <a:cxn ang="0">
                  <a:pos x="2" y="0"/>
                </a:cxn>
                <a:cxn ang="0">
                  <a:pos x="3" y="0"/>
                </a:cxn>
                <a:cxn ang="0">
                  <a:pos x="3" y="1"/>
                </a:cxn>
                <a:cxn ang="0">
                  <a:pos x="4" y="1"/>
                </a:cxn>
                <a:cxn ang="0">
                  <a:pos x="5" y="2"/>
                </a:cxn>
                <a:cxn ang="0">
                  <a:pos x="4" y="2"/>
                </a:cxn>
                <a:cxn ang="0">
                  <a:pos x="4" y="2"/>
                </a:cxn>
              </a:cxnLst>
              <a:rect l="0" t="0" r="r" b="b"/>
              <a:pathLst>
                <a:path w="5" h="5">
                  <a:moveTo>
                    <a:pt x="4" y="2"/>
                  </a:moveTo>
                  <a:lnTo>
                    <a:pt x="3" y="3"/>
                  </a:lnTo>
                  <a:lnTo>
                    <a:pt x="2" y="3"/>
                  </a:lnTo>
                  <a:lnTo>
                    <a:pt x="2" y="4"/>
                  </a:lnTo>
                  <a:lnTo>
                    <a:pt x="1" y="3"/>
                  </a:lnTo>
                  <a:lnTo>
                    <a:pt x="1" y="4"/>
                  </a:lnTo>
                  <a:lnTo>
                    <a:pt x="2" y="4"/>
                  </a:lnTo>
                  <a:lnTo>
                    <a:pt x="1" y="4"/>
                  </a:lnTo>
                  <a:lnTo>
                    <a:pt x="1" y="5"/>
                  </a:lnTo>
                  <a:lnTo>
                    <a:pt x="0" y="4"/>
                  </a:lnTo>
                  <a:lnTo>
                    <a:pt x="0" y="2"/>
                  </a:lnTo>
                  <a:lnTo>
                    <a:pt x="1" y="2"/>
                  </a:lnTo>
                  <a:lnTo>
                    <a:pt x="2" y="2"/>
                  </a:lnTo>
                  <a:lnTo>
                    <a:pt x="1" y="1"/>
                  </a:lnTo>
                  <a:lnTo>
                    <a:pt x="2" y="0"/>
                  </a:lnTo>
                  <a:lnTo>
                    <a:pt x="3" y="0"/>
                  </a:lnTo>
                  <a:lnTo>
                    <a:pt x="3" y="1"/>
                  </a:lnTo>
                  <a:lnTo>
                    <a:pt x="4" y="1"/>
                  </a:lnTo>
                  <a:lnTo>
                    <a:pt x="5" y="2"/>
                  </a:lnTo>
                  <a:lnTo>
                    <a:pt x="4" y="2"/>
                  </a:lnTo>
                  <a:lnTo>
                    <a:pt x="4" y="2"/>
                  </a:lnTo>
                </a:path>
              </a:pathLst>
            </a:custGeom>
            <a:solidFill>
              <a:srgbClr val="D4D4D4"/>
            </a:solidFill>
            <a:ln w="9525">
              <a:noFill/>
              <a:round/>
              <a:headEnd/>
              <a:tailEnd/>
            </a:ln>
          </p:spPr>
          <p:txBody>
            <a:bodyPr/>
            <a:lstStyle/>
            <a:p/>
          </p:txBody>
        </p:sp>
        <p:sp>
          <p:nvSpPr>
            <p:cNvPr id="114788" name="Freeform 1124" hidden="1"/>
            <p:cNvSpPr>
              <a:spLocks/>
            </p:cNvSpPr>
            <p:nvPr/>
          </p:nvSpPr>
          <p:spPr bwMode="auto">
            <a:xfrm>
              <a:off x="1209" y="1803"/>
              <a:ext cx="406" cy="459"/>
            </a:xfrm>
            <a:custGeom>
              <a:avLst/>
              <a:gdLst/>
              <a:ahLst/>
              <a:cxnLst>
                <a:cxn ang="0">
                  <a:pos x="3" y="3"/>
                </a:cxn>
                <a:cxn ang="0">
                  <a:pos x="7" y="0"/>
                </a:cxn>
                <a:cxn ang="0">
                  <a:pos x="11" y="0"/>
                </a:cxn>
                <a:cxn ang="0">
                  <a:pos x="11" y="2"/>
                </a:cxn>
                <a:cxn ang="0">
                  <a:pos x="11" y="6"/>
                </a:cxn>
                <a:cxn ang="0">
                  <a:pos x="16" y="7"/>
                </a:cxn>
                <a:cxn ang="0">
                  <a:pos x="19" y="9"/>
                </a:cxn>
                <a:cxn ang="0">
                  <a:pos x="22" y="10"/>
                </a:cxn>
                <a:cxn ang="0">
                  <a:pos x="23" y="11"/>
                </a:cxn>
                <a:cxn ang="0">
                  <a:pos x="24" y="14"/>
                </a:cxn>
                <a:cxn ang="0">
                  <a:pos x="24" y="17"/>
                </a:cxn>
                <a:cxn ang="0">
                  <a:pos x="29" y="19"/>
                </a:cxn>
                <a:cxn ang="0">
                  <a:pos x="30" y="20"/>
                </a:cxn>
                <a:cxn ang="0">
                  <a:pos x="31" y="25"/>
                </a:cxn>
                <a:cxn ang="0">
                  <a:pos x="30" y="27"/>
                </a:cxn>
                <a:cxn ang="0">
                  <a:pos x="28" y="26"/>
                </a:cxn>
                <a:cxn ang="0">
                  <a:pos x="25" y="25"/>
                </a:cxn>
                <a:cxn ang="0">
                  <a:pos x="20" y="28"/>
                </a:cxn>
                <a:cxn ang="0">
                  <a:pos x="19" y="31"/>
                </a:cxn>
                <a:cxn ang="0">
                  <a:pos x="17" y="33"/>
                </a:cxn>
                <a:cxn ang="0">
                  <a:pos x="13" y="35"/>
                </a:cxn>
                <a:cxn ang="0">
                  <a:pos x="10" y="33"/>
                </a:cxn>
                <a:cxn ang="0">
                  <a:pos x="6" y="35"/>
                </a:cxn>
                <a:cxn ang="0">
                  <a:pos x="4" y="35"/>
                </a:cxn>
                <a:cxn ang="0">
                  <a:pos x="2" y="29"/>
                </a:cxn>
                <a:cxn ang="0">
                  <a:pos x="2" y="28"/>
                </a:cxn>
                <a:cxn ang="0">
                  <a:pos x="2" y="27"/>
                </a:cxn>
                <a:cxn ang="0">
                  <a:pos x="1" y="24"/>
                </a:cxn>
                <a:cxn ang="0">
                  <a:pos x="0" y="21"/>
                </a:cxn>
                <a:cxn ang="0">
                  <a:pos x="1" y="18"/>
                </a:cxn>
                <a:cxn ang="0">
                  <a:pos x="0" y="16"/>
                </a:cxn>
                <a:cxn ang="0">
                  <a:pos x="1" y="14"/>
                </a:cxn>
                <a:cxn ang="0">
                  <a:pos x="1" y="12"/>
                </a:cxn>
                <a:cxn ang="0">
                  <a:pos x="2" y="7"/>
                </a:cxn>
                <a:cxn ang="0">
                  <a:pos x="0" y="3"/>
                </a:cxn>
              </a:cxnLst>
              <a:rect l="0" t="0" r="r" b="b"/>
              <a:pathLst>
                <a:path w="31" h="35">
                  <a:moveTo>
                    <a:pt x="0" y="3"/>
                  </a:moveTo>
                  <a:lnTo>
                    <a:pt x="3" y="3"/>
                  </a:lnTo>
                  <a:lnTo>
                    <a:pt x="5" y="2"/>
                  </a:lnTo>
                  <a:lnTo>
                    <a:pt x="7" y="0"/>
                  </a:lnTo>
                  <a:lnTo>
                    <a:pt x="11" y="0"/>
                  </a:lnTo>
                  <a:lnTo>
                    <a:pt x="11" y="0"/>
                  </a:lnTo>
                  <a:lnTo>
                    <a:pt x="11" y="1"/>
                  </a:lnTo>
                  <a:lnTo>
                    <a:pt x="11" y="2"/>
                  </a:lnTo>
                  <a:lnTo>
                    <a:pt x="11" y="4"/>
                  </a:lnTo>
                  <a:lnTo>
                    <a:pt x="11" y="6"/>
                  </a:lnTo>
                  <a:lnTo>
                    <a:pt x="13" y="7"/>
                  </a:lnTo>
                  <a:lnTo>
                    <a:pt x="16" y="7"/>
                  </a:lnTo>
                  <a:lnTo>
                    <a:pt x="17" y="8"/>
                  </a:lnTo>
                  <a:lnTo>
                    <a:pt x="19" y="9"/>
                  </a:lnTo>
                  <a:lnTo>
                    <a:pt x="20" y="10"/>
                  </a:lnTo>
                  <a:lnTo>
                    <a:pt x="22" y="10"/>
                  </a:lnTo>
                  <a:lnTo>
                    <a:pt x="23" y="10"/>
                  </a:lnTo>
                  <a:lnTo>
                    <a:pt x="23" y="11"/>
                  </a:lnTo>
                  <a:lnTo>
                    <a:pt x="24" y="13"/>
                  </a:lnTo>
                  <a:lnTo>
                    <a:pt x="24" y="14"/>
                  </a:lnTo>
                  <a:lnTo>
                    <a:pt x="23" y="14"/>
                  </a:lnTo>
                  <a:lnTo>
                    <a:pt x="24" y="17"/>
                  </a:lnTo>
                  <a:lnTo>
                    <a:pt x="29" y="17"/>
                  </a:lnTo>
                  <a:lnTo>
                    <a:pt x="29" y="19"/>
                  </a:lnTo>
                  <a:lnTo>
                    <a:pt x="29" y="20"/>
                  </a:lnTo>
                  <a:lnTo>
                    <a:pt x="30" y="20"/>
                  </a:lnTo>
                  <a:lnTo>
                    <a:pt x="31" y="22"/>
                  </a:lnTo>
                  <a:lnTo>
                    <a:pt x="31" y="25"/>
                  </a:lnTo>
                  <a:lnTo>
                    <a:pt x="30" y="26"/>
                  </a:lnTo>
                  <a:lnTo>
                    <a:pt x="30" y="27"/>
                  </a:lnTo>
                  <a:lnTo>
                    <a:pt x="30" y="28"/>
                  </a:lnTo>
                  <a:lnTo>
                    <a:pt x="28" y="26"/>
                  </a:lnTo>
                  <a:lnTo>
                    <a:pt x="27" y="25"/>
                  </a:lnTo>
                  <a:lnTo>
                    <a:pt x="25" y="25"/>
                  </a:lnTo>
                  <a:lnTo>
                    <a:pt x="20" y="27"/>
                  </a:lnTo>
                  <a:lnTo>
                    <a:pt x="20" y="28"/>
                  </a:lnTo>
                  <a:lnTo>
                    <a:pt x="19" y="29"/>
                  </a:lnTo>
                  <a:lnTo>
                    <a:pt x="19" y="31"/>
                  </a:lnTo>
                  <a:lnTo>
                    <a:pt x="18" y="34"/>
                  </a:lnTo>
                  <a:lnTo>
                    <a:pt x="17" y="33"/>
                  </a:lnTo>
                  <a:lnTo>
                    <a:pt x="14" y="33"/>
                  </a:lnTo>
                  <a:lnTo>
                    <a:pt x="13" y="35"/>
                  </a:lnTo>
                  <a:lnTo>
                    <a:pt x="12" y="33"/>
                  </a:lnTo>
                  <a:lnTo>
                    <a:pt x="10" y="33"/>
                  </a:lnTo>
                  <a:lnTo>
                    <a:pt x="9" y="32"/>
                  </a:lnTo>
                  <a:lnTo>
                    <a:pt x="6" y="35"/>
                  </a:lnTo>
                  <a:lnTo>
                    <a:pt x="5" y="35"/>
                  </a:lnTo>
                  <a:lnTo>
                    <a:pt x="4" y="35"/>
                  </a:lnTo>
                  <a:lnTo>
                    <a:pt x="3" y="30"/>
                  </a:lnTo>
                  <a:lnTo>
                    <a:pt x="2" y="29"/>
                  </a:lnTo>
                  <a:lnTo>
                    <a:pt x="2" y="28"/>
                  </a:lnTo>
                  <a:lnTo>
                    <a:pt x="2" y="28"/>
                  </a:lnTo>
                  <a:lnTo>
                    <a:pt x="2" y="27"/>
                  </a:lnTo>
                  <a:lnTo>
                    <a:pt x="2" y="27"/>
                  </a:lnTo>
                  <a:lnTo>
                    <a:pt x="2" y="25"/>
                  </a:lnTo>
                  <a:lnTo>
                    <a:pt x="1" y="24"/>
                  </a:lnTo>
                  <a:lnTo>
                    <a:pt x="1" y="22"/>
                  </a:lnTo>
                  <a:lnTo>
                    <a:pt x="0" y="21"/>
                  </a:lnTo>
                  <a:lnTo>
                    <a:pt x="0" y="20"/>
                  </a:lnTo>
                  <a:lnTo>
                    <a:pt x="1" y="18"/>
                  </a:lnTo>
                  <a:lnTo>
                    <a:pt x="1" y="17"/>
                  </a:lnTo>
                  <a:lnTo>
                    <a:pt x="0" y="16"/>
                  </a:lnTo>
                  <a:lnTo>
                    <a:pt x="0" y="15"/>
                  </a:lnTo>
                  <a:lnTo>
                    <a:pt x="1" y="14"/>
                  </a:lnTo>
                  <a:lnTo>
                    <a:pt x="0" y="13"/>
                  </a:lnTo>
                  <a:lnTo>
                    <a:pt x="1" y="12"/>
                  </a:lnTo>
                  <a:lnTo>
                    <a:pt x="1" y="8"/>
                  </a:lnTo>
                  <a:lnTo>
                    <a:pt x="2" y="7"/>
                  </a:lnTo>
                  <a:lnTo>
                    <a:pt x="0" y="3"/>
                  </a:lnTo>
                  <a:lnTo>
                    <a:pt x="0" y="3"/>
                  </a:lnTo>
                </a:path>
              </a:pathLst>
            </a:custGeom>
            <a:solidFill>
              <a:srgbClr val="D4D4D4"/>
            </a:solidFill>
            <a:ln w="9525">
              <a:noFill/>
              <a:round/>
              <a:headEnd/>
              <a:tailEnd/>
            </a:ln>
          </p:spPr>
          <p:txBody>
            <a:bodyPr/>
            <a:lstStyle/>
            <a:p/>
          </p:txBody>
        </p:sp>
        <p:sp>
          <p:nvSpPr>
            <p:cNvPr id="114789" name="Freeform 1125" hidden="1"/>
            <p:cNvSpPr>
              <a:spLocks/>
            </p:cNvSpPr>
            <p:nvPr/>
          </p:nvSpPr>
          <p:spPr bwMode="auto">
            <a:xfrm>
              <a:off x="1851" y="1476"/>
              <a:ext cx="79" cy="52"/>
            </a:xfrm>
            <a:custGeom>
              <a:avLst/>
              <a:gdLst/>
              <a:ahLst/>
              <a:cxnLst>
                <a:cxn ang="0">
                  <a:pos x="6" y="1"/>
                </a:cxn>
                <a:cxn ang="0">
                  <a:pos x="6" y="2"/>
                </a:cxn>
                <a:cxn ang="0">
                  <a:pos x="4" y="4"/>
                </a:cxn>
                <a:cxn ang="0">
                  <a:pos x="2" y="4"/>
                </a:cxn>
                <a:cxn ang="0">
                  <a:pos x="1" y="4"/>
                </a:cxn>
                <a:cxn ang="0">
                  <a:pos x="1" y="4"/>
                </a:cxn>
                <a:cxn ang="0">
                  <a:pos x="0" y="1"/>
                </a:cxn>
                <a:cxn ang="0">
                  <a:pos x="1" y="0"/>
                </a:cxn>
                <a:cxn ang="0">
                  <a:pos x="3" y="0"/>
                </a:cxn>
                <a:cxn ang="0">
                  <a:pos x="5" y="0"/>
                </a:cxn>
                <a:cxn ang="0">
                  <a:pos x="6" y="1"/>
                </a:cxn>
                <a:cxn ang="0">
                  <a:pos x="6" y="1"/>
                </a:cxn>
              </a:cxnLst>
              <a:rect l="0" t="0" r="r" b="b"/>
              <a:pathLst>
                <a:path w="6" h="4">
                  <a:moveTo>
                    <a:pt x="6" y="1"/>
                  </a:moveTo>
                  <a:lnTo>
                    <a:pt x="6" y="2"/>
                  </a:lnTo>
                  <a:lnTo>
                    <a:pt x="4" y="4"/>
                  </a:lnTo>
                  <a:lnTo>
                    <a:pt x="2" y="4"/>
                  </a:lnTo>
                  <a:lnTo>
                    <a:pt x="1" y="4"/>
                  </a:lnTo>
                  <a:lnTo>
                    <a:pt x="1" y="4"/>
                  </a:lnTo>
                  <a:lnTo>
                    <a:pt x="0" y="1"/>
                  </a:lnTo>
                  <a:lnTo>
                    <a:pt x="1" y="0"/>
                  </a:lnTo>
                  <a:lnTo>
                    <a:pt x="3" y="0"/>
                  </a:lnTo>
                  <a:lnTo>
                    <a:pt x="5" y="0"/>
                  </a:lnTo>
                  <a:lnTo>
                    <a:pt x="6" y="1"/>
                  </a:lnTo>
                  <a:lnTo>
                    <a:pt x="6" y="1"/>
                  </a:lnTo>
                </a:path>
              </a:pathLst>
            </a:custGeom>
            <a:solidFill>
              <a:srgbClr val="D4D4D4"/>
            </a:solidFill>
            <a:ln w="9525">
              <a:noFill/>
              <a:round/>
              <a:headEnd/>
              <a:tailEnd/>
            </a:ln>
          </p:spPr>
          <p:txBody>
            <a:bodyPr/>
            <a:lstStyle/>
            <a:p/>
          </p:txBody>
        </p:sp>
        <p:sp>
          <p:nvSpPr>
            <p:cNvPr id="114790" name="Freeform 1126" hidden="1"/>
            <p:cNvSpPr>
              <a:spLocks/>
            </p:cNvSpPr>
            <p:nvPr/>
          </p:nvSpPr>
          <p:spPr bwMode="auto">
            <a:xfrm>
              <a:off x="1236" y="3574"/>
              <a:ext cx="118" cy="131"/>
            </a:xfrm>
            <a:custGeom>
              <a:avLst/>
              <a:gdLst/>
              <a:ahLst/>
              <a:cxnLst>
                <a:cxn ang="0">
                  <a:pos x="0" y="10"/>
                </a:cxn>
                <a:cxn ang="0">
                  <a:pos x="0" y="0"/>
                </a:cxn>
                <a:cxn ang="0">
                  <a:pos x="2" y="2"/>
                </a:cxn>
                <a:cxn ang="0">
                  <a:pos x="1" y="2"/>
                </a:cxn>
                <a:cxn ang="0">
                  <a:pos x="1" y="2"/>
                </a:cxn>
                <a:cxn ang="0">
                  <a:pos x="2" y="4"/>
                </a:cxn>
                <a:cxn ang="0">
                  <a:pos x="7" y="8"/>
                </a:cxn>
                <a:cxn ang="0">
                  <a:pos x="9" y="9"/>
                </a:cxn>
                <a:cxn ang="0">
                  <a:pos x="9" y="10"/>
                </a:cxn>
                <a:cxn ang="0">
                  <a:pos x="9" y="10"/>
                </a:cxn>
                <a:cxn ang="0">
                  <a:pos x="8" y="10"/>
                </a:cxn>
                <a:cxn ang="0">
                  <a:pos x="6" y="10"/>
                </a:cxn>
                <a:cxn ang="0">
                  <a:pos x="2" y="9"/>
                </a:cxn>
                <a:cxn ang="0">
                  <a:pos x="0" y="10"/>
                </a:cxn>
                <a:cxn ang="0">
                  <a:pos x="0" y="10"/>
                </a:cxn>
              </a:cxnLst>
              <a:rect l="0" t="0" r="r" b="b"/>
              <a:pathLst>
                <a:path w="9" h="10">
                  <a:moveTo>
                    <a:pt x="0" y="10"/>
                  </a:moveTo>
                  <a:lnTo>
                    <a:pt x="0" y="0"/>
                  </a:lnTo>
                  <a:lnTo>
                    <a:pt x="2" y="2"/>
                  </a:lnTo>
                  <a:lnTo>
                    <a:pt x="1" y="2"/>
                  </a:lnTo>
                  <a:lnTo>
                    <a:pt x="1" y="2"/>
                  </a:lnTo>
                  <a:lnTo>
                    <a:pt x="2" y="4"/>
                  </a:lnTo>
                  <a:lnTo>
                    <a:pt x="7" y="8"/>
                  </a:lnTo>
                  <a:lnTo>
                    <a:pt x="9" y="9"/>
                  </a:lnTo>
                  <a:lnTo>
                    <a:pt x="9" y="10"/>
                  </a:lnTo>
                  <a:lnTo>
                    <a:pt x="9" y="10"/>
                  </a:lnTo>
                  <a:lnTo>
                    <a:pt x="8" y="10"/>
                  </a:lnTo>
                  <a:lnTo>
                    <a:pt x="6" y="10"/>
                  </a:lnTo>
                  <a:lnTo>
                    <a:pt x="2" y="9"/>
                  </a:lnTo>
                  <a:lnTo>
                    <a:pt x="0" y="10"/>
                  </a:lnTo>
                  <a:lnTo>
                    <a:pt x="0" y="10"/>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791" name="Freeform 1127" hidden="1"/>
            <p:cNvSpPr>
              <a:spLocks/>
            </p:cNvSpPr>
            <p:nvPr/>
          </p:nvSpPr>
          <p:spPr bwMode="auto">
            <a:xfrm>
              <a:off x="1000" y="2079"/>
              <a:ext cx="288" cy="1560"/>
            </a:xfrm>
            <a:custGeom>
              <a:avLst/>
              <a:gdLst/>
              <a:ahLst/>
              <a:cxnLst>
                <a:cxn ang="0">
                  <a:pos x="18" y="4"/>
                </a:cxn>
                <a:cxn ang="0">
                  <a:pos x="18" y="7"/>
                </a:cxn>
                <a:cxn ang="0">
                  <a:pos x="21" y="14"/>
                </a:cxn>
                <a:cxn ang="0">
                  <a:pos x="19" y="19"/>
                </a:cxn>
                <a:cxn ang="0">
                  <a:pos x="19" y="26"/>
                </a:cxn>
                <a:cxn ang="0">
                  <a:pos x="15" y="33"/>
                </a:cxn>
                <a:cxn ang="0">
                  <a:pos x="14" y="40"/>
                </a:cxn>
                <a:cxn ang="0">
                  <a:pos x="15" y="45"/>
                </a:cxn>
                <a:cxn ang="0">
                  <a:pos x="13" y="51"/>
                </a:cxn>
                <a:cxn ang="0">
                  <a:pos x="12" y="59"/>
                </a:cxn>
                <a:cxn ang="0">
                  <a:pos x="10" y="71"/>
                </a:cxn>
                <a:cxn ang="0">
                  <a:pos x="9" y="77"/>
                </a:cxn>
                <a:cxn ang="0">
                  <a:pos x="10" y="82"/>
                </a:cxn>
                <a:cxn ang="0">
                  <a:pos x="10" y="83"/>
                </a:cxn>
                <a:cxn ang="0">
                  <a:pos x="10" y="90"/>
                </a:cxn>
                <a:cxn ang="0">
                  <a:pos x="8" y="98"/>
                </a:cxn>
                <a:cxn ang="0">
                  <a:pos x="7" y="106"/>
                </a:cxn>
                <a:cxn ang="0">
                  <a:pos x="15" y="111"/>
                </a:cxn>
                <a:cxn ang="0">
                  <a:pos x="16" y="112"/>
                </a:cxn>
                <a:cxn ang="0">
                  <a:pos x="11" y="119"/>
                </a:cxn>
                <a:cxn ang="0">
                  <a:pos x="9" y="117"/>
                </a:cxn>
                <a:cxn ang="0">
                  <a:pos x="9" y="113"/>
                </a:cxn>
                <a:cxn ang="0">
                  <a:pos x="8" y="112"/>
                </a:cxn>
                <a:cxn ang="0">
                  <a:pos x="8" y="110"/>
                </a:cxn>
                <a:cxn ang="0">
                  <a:pos x="7" y="111"/>
                </a:cxn>
                <a:cxn ang="0">
                  <a:pos x="6" y="110"/>
                </a:cxn>
                <a:cxn ang="0">
                  <a:pos x="5" y="106"/>
                </a:cxn>
                <a:cxn ang="0">
                  <a:pos x="5" y="105"/>
                </a:cxn>
                <a:cxn ang="0">
                  <a:pos x="4" y="102"/>
                </a:cxn>
                <a:cxn ang="0">
                  <a:pos x="4" y="100"/>
                </a:cxn>
                <a:cxn ang="0">
                  <a:pos x="4" y="98"/>
                </a:cxn>
                <a:cxn ang="0">
                  <a:pos x="5" y="96"/>
                </a:cxn>
                <a:cxn ang="0">
                  <a:pos x="4" y="96"/>
                </a:cxn>
                <a:cxn ang="0">
                  <a:pos x="5" y="94"/>
                </a:cxn>
                <a:cxn ang="0">
                  <a:pos x="3" y="93"/>
                </a:cxn>
                <a:cxn ang="0">
                  <a:pos x="4" y="90"/>
                </a:cxn>
                <a:cxn ang="0">
                  <a:pos x="1" y="90"/>
                </a:cxn>
                <a:cxn ang="0">
                  <a:pos x="0" y="91"/>
                </a:cxn>
                <a:cxn ang="0">
                  <a:pos x="2" y="88"/>
                </a:cxn>
                <a:cxn ang="0">
                  <a:pos x="4" y="89"/>
                </a:cxn>
                <a:cxn ang="0">
                  <a:pos x="6" y="88"/>
                </a:cxn>
                <a:cxn ang="0">
                  <a:pos x="6" y="86"/>
                </a:cxn>
                <a:cxn ang="0">
                  <a:pos x="6" y="85"/>
                </a:cxn>
                <a:cxn ang="0">
                  <a:pos x="7" y="85"/>
                </a:cxn>
                <a:cxn ang="0">
                  <a:pos x="8" y="83"/>
                </a:cxn>
                <a:cxn ang="0">
                  <a:pos x="7" y="78"/>
                </a:cxn>
                <a:cxn ang="0">
                  <a:pos x="8" y="75"/>
                </a:cxn>
                <a:cxn ang="0">
                  <a:pos x="9" y="75"/>
                </a:cxn>
                <a:cxn ang="0">
                  <a:pos x="9" y="72"/>
                </a:cxn>
                <a:cxn ang="0">
                  <a:pos x="6" y="72"/>
                </a:cxn>
                <a:cxn ang="0">
                  <a:pos x="6" y="66"/>
                </a:cxn>
                <a:cxn ang="0">
                  <a:pos x="6" y="60"/>
                </a:cxn>
                <a:cxn ang="0">
                  <a:pos x="7" y="57"/>
                </a:cxn>
                <a:cxn ang="0">
                  <a:pos x="9" y="50"/>
                </a:cxn>
                <a:cxn ang="0">
                  <a:pos x="11" y="43"/>
                </a:cxn>
                <a:cxn ang="0">
                  <a:pos x="11" y="35"/>
                </a:cxn>
                <a:cxn ang="0">
                  <a:pos x="11" y="31"/>
                </a:cxn>
                <a:cxn ang="0">
                  <a:pos x="13" y="25"/>
                </a:cxn>
                <a:cxn ang="0">
                  <a:pos x="13" y="15"/>
                </a:cxn>
                <a:cxn ang="0">
                  <a:pos x="14" y="6"/>
                </a:cxn>
                <a:cxn ang="0">
                  <a:pos x="16" y="0"/>
                </a:cxn>
              </a:cxnLst>
              <a:rect l="0" t="0" r="r" b="b"/>
              <a:pathLst>
                <a:path w="22" h="119">
                  <a:moveTo>
                    <a:pt x="16" y="0"/>
                  </a:moveTo>
                  <a:lnTo>
                    <a:pt x="17" y="1"/>
                  </a:lnTo>
                  <a:lnTo>
                    <a:pt x="17" y="3"/>
                  </a:lnTo>
                  <a:lnTo>
                    <a:pt x="18" y="4"/>
                  </a:lnTo>
                  <a:lnTo>
                    <a:pt x="18" y="6"/>
                  </a:lnTo>
                  <a:lnTo>
                    <a:pt x="18" y="6"/>
                  </a:lnTo>
                  <a:lnTo>
                    <a:pt x="18" y="7"/>
                  </a:lnTo>
                  <a:lnTo>
                    <a:pt x="18" y="7"/>
                  </a:lnTo>
                  <a:lnTo>
                    <a:pt x="18" y="8"/>
                  </a:lnTo>
                  <a:lnTo>
                    <a:pt x="19" y="9"/>
                  </a:lnTo>
                  <a:lnTo>
                    <a:pt x="20" y="14"/>
                  </a:lnTo>
                  <a:lnTo>
                    <a:pt x="21" y="14"/>
                  </a:lnTo>
                  <a:lnTo>
                    <a:pt x="22" y="14"/>
                  </a:lnTo>
                  <a:lnTo>
                    <a:pt x="22" y="15"/>
                  </a:lnTo>
                  <a:lnTo>
                    <a:pt x="22" y="17"/>
                  </a:lnTo>
                  <a:lnTo>
                    <a:pt x="19" y="19"/>
                  </a:lnTo>
                  <a:lnTo>
                    <a:pt x="19" y="20"/>
                  </a:lnTo>
                  <a:lnTo>
                    <a:pt x="18" y="21"/>
                  </a:lnTo>
                  <a:lnTo>
                    <a:pt x="18" y="22"/>
                  </a:lnTo>
                  <a:lnTo>
                    <a:pt x="19" y="26"/>
                  </a:lnTo>
                  <a:lnTo>
                    <a:pt x="18" y="27"/>
                  </a:lnTo>
                  <a:lnTo>
                    <a:pt x="17" y="28"/>
                  </a:lnTo>
                  <a:lnTo>
                    <a:pt x="16" y="29"/>
                  </a:lnTo>
                  <a:lnTo>
                    <a:pt x="15" y="33"/>
                  </a:lnTo>
                  <a:lnTo>
                    <a:pt x="15" y="35"/>
                  </a:lnTo>
                  <a:lnTo>
                    <a:pt x="13" y="38"/>
                  </a:lnTo>
                  <a:lnTo>
                    <a:pt x="13" y="40"/>
                  </a:lnTo>
                  <a:lnTo>
                    <a:pt x="14" y="40"/>
                  </a:lnTo>
                  <a:lnTo>
                    <a:pt x="14" y="42"/>
                  </a:lnTo>
                  <a:lnTo>
                    <a:pt x="14" y="43"/>
                  </a:lnTo>
                  <a:lnTo>
                    <a:pt x="14" y="44"/>
                  </a:lnTo>
                  <a:lnTo>
                    <a:pt x="15" y="45"/>
                  </a:lnTo>
                  <a:lnTo>
                    <a:pt x="15" y="47"/>
                  </a:lnTo>
                  <a:lnTo>
                    <a:pt x="14" y="49"/>
                  </a:lnTo>
                  <a:lnTo>
                    <a:pt x="14" y="50"/>
                  </a:lnTo>
                  <a:lnTo>
                    <a:pt x="13" y="51"/>
                  </a:lnTo>
                  <a:lnTo>
                    <a:pt x="14" y="53"/>
                  </a:lnTo>
                  <a:lnTo>
                    <a:pt x="12" y="55"/>
                  </a:lnTo>
                  <a:lnTo>
                    <a:pt x="12" y="56"/>
                  </a:lnTo>
                  <a:lnTo>
                    <a:pt x="12" y="59"/>
                  </a:lnTo>
                  <a:lnTo>
                    <a:pt x="12" y="62"/>
                  </a:lnTo>
                  <a:lnTo>
                    <a:pt x="11" y="63"/>
                  </a:lnTo>
                  <a:lnTo>
                    <a:pt x="10" y="67"/>
                  </a:lnTo>
                  <a:lnTo>
                    <a:pt x="10" y="71"/>
                  </a:lnTo>
                  <a:lnTo>
                    <a:pt x="10" y="72"/>
                  </a:lnTo>
                  <a:lnTo>
                    <a:pt x="10" y="73"/>
                  </a:lnTo>
                  <a:lnTo>
                    <a:pt x="9" y="75"/>
                  </a:lnTo>
                  <a:lnTo>
                    <a:pt x="9" y="77"/>
                  </a:lnTo>
                  <a:lnTo>
                    <a:pt x="10" y="77"/>
                  </a:lnTo>
                  <a:lnTo>
                    <a:pt x="10" y="79"/>
                  </a:lnTo>
                  <a:lnTo>
                    <a:pt x="10" y="80"/>
                  </a:lnTo>
                  <a:lnTo>
                    <a:pt x="10" y="82"/>
                  </a:lnTo>
                  <a:lnTo>
                    <a:pt x="11" y="82"/>
                  </a:lnTo>
                  <a:lnTo>
                    <a:pt x="11" y="83"/>
                  </a:lnTo>
                  <a:lnTo>
                    <a:pt x="11" y="83"/>
                  </a:lnTo>
                  <a:lnTo>
                    <a:pt x="10" y="83"/>
                  </a:lnTo>
                  <a:lnTo>
                    <a:pt x="10" y="84"/>
                  </a:lnTo>
                  <a:lnTo>
                    <a:pt x="11" y="84"/>
                  </a:lnTo>
                  <a:lnTo>
                    <a:pt x="10" y="86"/>
                  </a:lnTo>
                  <a:lnTo>
                    <a:pt x="10" y="90"/>
                  </a:lnTo>
                  <a:lnTo>
                    <a:pt x="10" y="92"/>
                  </a:lnTo>
                  <a:lnTo>
                    <a:pt x="9" y="94"/>
                  </a:lnTo>
                  <a:lnTo>
                    <a:pt x="9" y="96"/>
                  </a:lnTo>
                  <a:lnTo>
                    <a:pt x="8" y="98"/>
                  </a:lnTo>
                  <a:lnTo>
                    <a:pt x="6" y="101"/>
                  </a:lnTo>
                  <a:lnTo>
                    <a:pt x="6" y="104"/>
                  </a:lnTo>
                  <a:lnTo>
                    <a:pt x="6" y="106"/>
                  </a:lnTo>
                  <a:lnTo>
                    <a:pt x="7" y="106"/>
                  </a:lnTo>
                  <a:lnTo>
                    <a:pt x="9" y="106"/>
                  </a:lnTo>
                  <a:lnTo>
                    <a:pt x="9" y="110"/>
                  </a:lnTo>
                  <a:lnTo>
                    <a:pt x="9" y="111"/>
                  </a:lnTo>
                  <a:lnTo>
                    <a:pt x="15" y="111"/>
                  </a:lnTo>
                  <a:lnTo>
                    <a:pt x="19" y="112"/>
                  </a:lnTo>
                  <a:lnTo>
                    <a:pt x="19" y="113"/>
                  </a:lnTo>
                  <a:lnTo>
                    <a:pt x="17" y="113"/>
                  </a:lnTo>
                  <a:lnTo>
                    <a:pt x="16" y="112"/>
                  </a:lnTo>
                  <a:lnTo>
                    <a:pt x="16" y="113"/>
                  </a:lnTo>
                  <a:lnTo>
                    <a:pt x="13" y="114"/>
                  </a:lnTo>
                  <a:lnTo>
                    <a:pt x="12" y="119"/>
                  </a:lnTo>
                  <a:lnTo>
                    <a:pt x="11" y="119"/>
                  </a:lnTo>
                  <a:lnTo>
                    <a:pt x="9" y="118"/>
                  </a:lnTo>
                  <a:lnTo>
                    <a:pt x="9" y="117"/>
                  </a:lnTo>
                  <a:lnTo>
                    <a:pt x="9" y="117"/>
                  </a:lnTo>
                  <a:lnTo>
                    <a:pt x="9" y="117"/>
                  </a:lnTo>
                  <a:lnTo>
                    <a:pt x="11" y="116"/>
                  </a:lnTo>
                  <a:lnTo>
                    <a:pt x="12" y="115"/>
                  </a:lnTo>
                  <a:lnTo>
                    <a:pt x="11" y="114"/>
                  </a:lnTo>
                  <a:lnTo>
                    <a:pt x="9" y="113"/>
                  </a:lnTo>
                  <a:lnTo>
                    <a:pt x="8" y="114"/>
                  </a:lnTo>
                  <a:lnTo>
                    <a:pt x="8" y="113"/>
                  </a:lnTo>
                  <a:lnTo>
                    <a:pt x="8" y="114"/>
                  </a:lnTo>
                  <a:lnTo>
                    <a:pt x="8" y="112"/>
                  </a:lnTo>
                  <a:lnTo>
                    <a:pt x="8" y="111"/>
                  </a:lnTo>
                  <a:lnTo>
                    <a:pt x="8" y="111"/>
                  </a:lnTo>
                  <a:lnTo>
                    <a:pt x="8" y="110"/>
                  </a:lnTo>
                  <a:lnTo>
                    <a:pt x="8" y="110"/>
                  </a:lnTo>
                  <a:lnTo>
                    <a:pt x="8" y="110"/>
                  </a:lnTo>
                  <a:lnTo>
                    <a:pt x="7" y="110"/>
                  </a:lnTo>
                  <a:lnTo>
                    <a:pt x="7" y="111"/>
                  </a:lnTo>
                  <a:lnTo>
                    <a:pt x="7" y="111"/>
                  </a:lnTo>
                  <a:lnTo>
                    <a:pt x="6" y="110"/>
                  </a:lnTo>
                  <a:lnTo>
                    <a:pt x="6" y="111"/>
                  </a:lnTo>
                  <a:lnTo>
                    <a:pt x="6" y="111"/>
                  </a:lnTo>
                  <a:lnTo>
                    <a:pt x="6" y="110"/>
                  </a:lnTo>
                  <a:lnTo>
                    <a:pt x="5" y="109"/>
                  </a:lnTo>
                  <a:lnTo>
                    <a:pt x="4" y="107"/>
                  </a:lnTo>
                  <a:lnTo>
                    <a:pt x="4" y="107"/>
                  </a:lnTo>
                  <a:lnTo>
                    <a:pt x="5" y="106"/>
                  </a:lnTo>
                  <a:lnTo>
                    <a:pt x="5" y="106"/>
                  </a:lnTo>
                  <a:lnTo>
                    <a:pt x="4" y="106"/>
                  </a:lnTo>
                  <a:lnTo>
                    <a:pt x="4" y="105"/>
                  </a:lnTo>
                  <a:lnTo>
                    <a:pt x="5" y="105"/>
                  </a:lnTo>
                  <a:lnTo>
                    <a:pt x="4" y="104"/>
                  </a:lnTo>
                  <a:lnTo>
                    <a:pt x="3" y="104"/>
                  </a:lnTo>
                  <a:lnTo>
                    <a:pt x="4" y="103"/>
                  </a:lnTo>
                  <a:lnTo>
                    <a:pt x="4" y="102"/>
                  </a:lnTo>
                  <a:lnTo>
                    <a:pt x="5" y="101"/>
                  </a:lnTo>
                  <a:lnTo>
                    <a:pt x="5" y="101"/>
                  </a:lnTo>
                  <a:lnTo>
                    <a:pt x="5" y="99"/>
                  </a:lnTo>
                  <a:lnTo>
                    <a:pt x="4" y="100"/>
                  </a:lnTo>
                  <a:lnTo>
                    <a:pt x="4" y="101"/>
                  </a:lnTo>
                  <a:lnTo>
                    <a:pt x="4" y="101"/>
                  </a:lnTo>
                  <a:lnTo>
                    <a:pt x="4" y="98"/>
                  </a:lnTo>
                  <a:lnTo>
                    <a:pt x="4" y="98"/>
                  </a:lnTo>
                  <a:lnTo>
                    <a:pt x="4" y="98"/>
                  </a:lnTo>
                  <a:lnTo>
                    <a:pt x="4" y="97"/>
                  </a:lnTo>
                  <a:lnTo>
                    <a:pt x="5" y="97"/>
                  </a:lnTo>
                  <a:lnTo>
                    <a:pt x="5" y="96"/>
                  </a:lnTo>
                  <a:lnTo>
                    <a:pt x="3" y="97"/>
                  </a:lnTo>
                  <a:lnTo>
                    <a:pt x="3" y="95"/>
                  </a:lnTo>
                  <a:lnTo>
                    <a:pt x="4" y="95"/>
                  </a:lnTo>
                  <a:lnTo>
                    <a:pt x="4" y="96"/>
                  </a:lnTo>
                  <a:lnTo>
                    <a:pt x="4" y="95"/>
                  </a:lnTo>
                  <a:lnTo>
                    <a:pt x="6" y="95"/>
                  </a:lnTo>
                  <a:lnTo>
                    <a:pt x="5" y="94"/>
                  </a:lnTo>
                  <a:lnTo>
                    <a:pt x="5" y="94"/>
                  </a:lnTo>
                  <a:lnTo>
                    <a:pt x="4" y="94"/>
                  </a:lnTo>
                  <a:lnTo>
                    <a:pt x="4" y="94"/>
                  </a:lnTo>
                  <a:lnTo>
                    <a:pt x="4" y="93"/>
                  </a:lnTo>
                  <a:lnTo>
                    <a:pt x="3" y="93"/>
                  </a:lnTo>
                  <a:lnTo>
                    <a:pt x="4" y="92"/>
                  </a:lnTo>
                  <a:lnTo>
                    <a:pt x="4" y="92"/>
                  </a:lnTo>
                  <a:lnTo>
                    <a:pt x="4" y="91"/>
                  </a:lnTo>
                  <a:lnTo>
                    <a:pt x="4" y="90"/>
                  </a:lnTo>
                  <a:lnTo>
                    <a:pt x="3" y="90"/>
                  </a:lnTo>
                  <a:lnTo>
                    <a:pt x="3" y="91"/>
                  </a:lnTo>
                  <a:lnTo>
                    <a:pt x="1" y="90"/>
                  </a:lnTo>
                  <a:lnTo>
                    <a:pt x="1" y="90"/>
                  </a:lnTo>
                  <a:lnTo>
                    <a:pt x="1" y="91"/>
                  </a:lnTo>
                  <a:lnTo>
                    <a:pt x="1" y="91"/>
                  </a:lnTo>
                  <a:lnTo>
                    <a:pt x="0" y="91"/>
                  </a:lnTo>
                  <a:lnTo>
                    <a:pt x="0" y="91"/>
                  </a:lnTo>
                  <a:lnTo>
                    <a:pt x="1" y="90"/>
                  </a:lnTo>
                  <a:lnTo>
                    <a:pt x="2" y="88"/>
                  </a:lnTo>
                  <a:lnTo>
                    <a:pt x="2" y="88"/>
                  </a:lnTo>
                  <a:lnTo>
                    <a:pt x="2" y="88"/>
                  </a:lnTo>
                  <a:lnTo>
                    <a:pt x="2" y="87"/>
                  </a:lnTo>
                  <a:lnTo>
                    <a:pt x="4" y="87"/>
                  </a:lnTo>
                  <a:lnTo>
                    <a:pt x="4" y="88"/>
                  </a:lnTo>
                  <a:lnTo>
                    <a:pt x="4" y="89"/>
                  </a:lnTo>
                  <a:lnTo>
                    <a:pt x="4" y="89"/>
                  </a:lnTo>
                  <a:lnTo>
                    <a:pt x="5" y="88"/>
                  </a:lnTo>
                  <a:lnTo>
                    <a:pt x="5" y="89"/>
                  </a:lnTo>
                  <a:lnTo>
                    <a:pt x="6" y="88"/>
                  </a:lnTo>
                  <a:lnTo>
                    <a:pt x="5" y="88"/>
                  </a:lnTo>
                  <a:lnTo>
                    <a:pt x="6" y="87"/>
                  </a:lnTo>
                  <a:lnTo>
                    <a:pt x="6" y="87"/>
                  </a:lnTo>
                  <a:lnTo>
                    <a:pt x="6" y="86"/>
                  </a:lnTo>
                  <a:lnTo>
                    <a:pt x="7" y="86"/>
                  </a:lnTo>
                  <a:lnTo>
                    <a:pt x="6" y="86"/>
                  </a:lnTo>
                  <a:lnTo>
                    <a:pt x="6" y="86"/>
                  </a:lnTo>
                  <a:lnTo>
                    <a:pt x="6" y="85"/>
                  </a:lnTo>
                  <a:lnTo>
                    <a:pt x="7" y="85"/>
                  </a:lnTo>
                  <a:lnTo>
                    <a:pt x="7" y="86"/>
                  </a:lnTo>
                  <a:lnTo>
                    <a:pt x="7" y="86"/>
                  </a:lnTo>
                  <a:lnTo>
                    <a:pt x="7" y="85"/>
                  </a:lnTo>
                  <a:lnTo>
                    <a:pt x="6" y="85"/>
                  </a:lnTo>
                  <a:lnTo>
                    <a:pt x="6" y="84"/>
                  </a:lnTo>
                  <a:lnTo>
                    <a:pt x="7" y="84"/>
                  </a:lnTo>
                  <a:lnTo>
                    <a:pt x="8" y="83"/>
                  </a:lnTo>
                  <a:lnTo>
                    <a:pt x="8" y="82"/>
                  </a:lnTo>
                  <a:lnTo>
                    <a:pt x="6" y="81"/>
                  </a:lnTo>
                  <a:lnTo>
                    <a:pt x="7" y="79"/>
                  </a:lnTo>
                  <a:lnTo>
                    <a:pt x="7" y="78"/>
                  </a:lnTo>
                  <a:lnTo>
                    <a:pt x="8" y="77"/>
                  </a:lnTo>
                  <a:lnTo>
                    <a:pt x="8" y="76"/>
                  </a:lnTo>
                  <a:lnTo>
                    <a:pt x="8" y="75"/>
                  </a:lnTo>
                  <a:lnTo>
                    <a:pt x="8" y="75"/>
                  </a:lnTo>
                  <a:lnTo>
                    <a:pt x="8" y="74"/>
                  </a:lnTo>
                  <a:lnTo>
                    <a:pt x="8" y="74"/>
                  </a:lnTo>
                  <a:lnTo>
                    <a:pt x="8" y="74"/>
                  </a:lnTo>
                  <a:lnTo>
                    <a:pt x="9" y="75"/>
                  </a:lnTo>
                  <a:lnTo>
                    <a:pt x="8" y="73"/>
                  </a:lnTo>
                  <a:lnTo>
                    <a:pt x="8" y="73"/>
                  </a:lnTo>
                  <a:lnTo>
                    <a:pt x="8" y="73"/>
                  </a:lnTo>
                  <a:lnTo>
                    <a:pt x="9" y="72"/>
                  </a:lnTo>
                  <a:lnTo>
                    <a:pt x="8" y="72"/>
                  </a:lnTo>
                  <a:lnTo>
                    <a:pt x="7" y="71"/>
                  </a:lnTo>
                  <a:lnTo>
                    <a:pt x="7" y="72"/>
                  </a:lnTo>
                  <a:lnTo>
                    <a:pt x="6" y="72"/>
                  </a:lnTo>
                  <a:lnTo>
                    <a:pt x="5" y="72"/>
                  </a:lnTo>
                  <a:lnTo>
                    <a:pt x="5" y="71"/>
                  </a:lnTo>
                  <a:lnTo>
                    <a:pt x="5" y="66"/>
                  </a:lnTo>
                  <a:lnTo>
                    <a:pt x="6" y="66"/>
                  </a:lnTo>
                  <a:lnTo>
                    <a:pt x="6" y="65"/>
                  </a:lnTo>
                  <a:lnTo>
                    <a:pt x="6" y="63"/>
                  </a:lnTo>
                  <a:lnTo>
                    <a:pt x="5" y="62"/>
                  </a:lnTo>
                  <a:lnTo>
                    <a:pt x="6" y="60"/>
                  </a:lnTo>
                  <a:lnTo>
                    <a:pt x="5" y="59"/>
                  </a:lnTo>
                  <a:lnTo>
                    <a:pt x="5" y="57"/>
                  </a:lnTo>
                  <a:lnTo>
                    <a:pt x="6" y="57"/>
                  </a:lnTo>
                  <a:lnTo>
                    <a:pt x="7" y="57"/>
                  </a:lnTo>
                  <a:lnTo>
                    <a:pt x="6" y="55"/>
                  </a:lnTo>
                  <a:lnTo>
                    <a:pt x="7" y="55"/>
                  </a:lnTo>
                  <a:lnTo>
                    <a:pt x="8" y="52"/>
                  </a:lnTo>
                  <a:lnTo>
                    <a:pt x="9" y="50"/>
                  </a:lnTo>
                  <a:lnTo>
                    <a:pt x="10" y="46"/>
                  </a:lnTo>
                  <a:lnTo>
                    <a:pt x="10" y="46"/>
                  </a:lnTo>
                  <a:lnTo>
                    <a:pt x="10" y="44"/>
                  </a:lnTo>
                  <a:lnTo>
                    <a:pt x="11" y="43"/>
                  </a:lnTo>
                  <a:lnTo>
                    <a:pt x="11" y="42"/>
                  </a:lnTo>
                  <a:lnTo>
                    <a:pt x="10" y="37"/>
                  </a:lnTo>
                  <a:lnTo>
                    <a:pt x="10" y="36"/>
                  </a:lnTo>
                  <a:lnTo>
                    <a:pt x="11" y="35"/>
                  </a:lnTo>
                  <a:lnTo>
                    <a:pt x="11" y="34"/>
                  </a:lnTo>
                  <a:lnTo>
                    <a:pt x="11" y="32"/>
                  </a:lnTo>
                  <a:lnTo>
                    <a:pt x="11" y="32"/>
                  </a:lnTo>
                  <a:lnTo>
                    <a:pt x="11" y="31"/>
                  </a:lnTo>
                  <a:lnTo>
                    <a:pt x="12" y="28"/>
                  </a:lnTo>
                  <a:lnTo>
                    <a:pt x="12" y="27"/>
                  </a:lnTo>
                  <a:lnTo>
                    <a:pt x="12" y="26"/>
                  </a:lnTo>
                  <a:lnTo>
                    <a:pt x="13" y="25"/>
                  </a:lnTo>
                  <a:lnTo>
                    <a:pt x="13" y="22"/>
                  </a:lnTo>
                  <a:lnTo>
                    <a:pt x="13" y="21"/>
                  </a:lnTo>
                  <a:lnTo>
                    <a:pt x="13" y="16"/>
                  </a:lnTo>
                  <a:lnTo>
                    <a:pt x="13" y="15"/>
                  </a:lnTo>
                  <a:lnTo>
                    <a:pt x="14" y="14"/>
                  </a:lnTo>
                  <a:lnTo>
                    <a:pt x="14" y="11"/>
                  </a:lnTo>
                  <a:lnTo>
                    <a:pt x="14" y="9"/>
                  </a:lnTo>
                  <a:lnTo>
                    <a:pt x="14" y="6"/>
                  </a:lnTo>
                  <a:lnTo>
                    <a:pt x="13" y="1"/>
                  </a:lnTo>
                  <a:lnTo>
                    <a:pt x="14" y="1"/>
                  </a:lnTo>
                  <a:lnTo>
                    <a:pt x="15" y="1"/>
                  </a:lnTo>
                  <a:lnTo>
                    <a:pt x="16" y="0"/>
                  </a:lnTo>
                  <a:lnTo>
                    <a:pt x="16" y="0"/>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792" name="Freeform 1128" hidden="1"/>
            <p:cNvSpPr>
              <a:spLocks/>
            </p:cNvSpPr>
            <p:nvPr/>
          </p:nvSpPr>
          <p:spPr bwMode="auto">
            <a:xfrm>
              <a:off x="1144" y="3560"/>
              <a:ext cx="92" cy="145"/>
            </a:xfrm>
            <a:custGeom>
              <a:avLst/>
              <a:gdLst/>
              <a:ahLst/>
              <a:cxnLst>
                <a:cxn ang="0">
                  <a:pos x="7" y="11"/>
                </a:cxn>
                <a:cxn ang="0">
                  <a:pos x="6" y="11"/>
                </a:cxn>
                <a:cxn ang="0">
                  <a:pos x="5" y="10"/>
                </a:cxn>
                <a:cxn ang="0">
                  <a:pos x="1" y="10"/>
                </a:cxn>
                <a:cxn ang="0">
                  <a:pos x="1" y="10"/>
                </a:cxn>
                <a:cxn ang="0">
                  <a:pos x="2" y="10"/>
                </a:cxn>
                <a:cxn ang="0">
                  <a:pos x="0" y="10"/>
                </a:cxn>
                <a:cxn ang="0">
                  <a:pos x="0" y="9"/>
                </a:cxn>
                <a:cxn ang="0">
                  <a:pos x="2" y="8"/>
                </a:cxn>
                <a:cxn ang="0">
                  <a:pos x="1" y="7"/>
                </a:cxn>
                <a:cxn ang="0">
                  <a:pos x="3" y="9"/>
                </a:cxn>
                <a:cxn ang="0">
                  <a:pos x="4" y="8"/>
                </a:cxn>
                <a:cxn ang="0">
                  <a:pos x="3" y="8"/>
                </a:cxn>
                <a:cxn ang="0">
                  <a:pos x="4" y="8"/>
                </a:cxn>
                <a:cxn ang="0">
                  <a:pos x="4" y="8"/>
                </a:cxn>
                <a:cxn ang="0">
                  <a:pos x="4" y="8"/>
                </a:cxn>
                <a:cxn ang="0">
                  <a:pos x="5" y="9"/>
                </a:cxn>
                <a:cxn ang="0">
                  <a:pos x="5" y="8"/>
                </a:cxn>
                <a:cxn ang="0">
                  <a:pos x="4" y="7"/>
                </a:cxn>
                <a:cxn ang="0">
                  <a:pos x="3" y="6"/>
                </a:cxn>
                <a:cxn ang="0">
                  <a:pos x="5" y="5"/>
                </a:cxn>
                <a:cxn ang="0">
                  <a:pos x="6" y="4"/>
                </a:cxn>
                <a:cxn ang="0">
                  <a:pos x="5" y="4"/>
                </a:cxn>
                <a:cxn ang="0">
                  <a:pos x="3" y="4"/>
                </a:cxn>
                <a:cxn ang="0">
                  <a:pos x="3" y="4"/>
                </a:cxn>
                <a:cxn ang="0">
                  <a:pos x="3" y="2"/>
                </a:cxn>
                <a:cxn ang="0">
                  <a:pos x="3" y="2"/>
                </a:cxn>
                <a:cxn ang="0">
                  <a:pos x="4" y="2"/>
                </a:cxn>
                <a:cxn ang="0">
                  <a:pos x="3" y="2"/>
                </a:cxn>
                <a:cxn ang="0">
                  <a:pos x="3" y="1"/>
                </a:cxn>
                <a:cxn ang="0">
                  <a:pos x="4" y="1"/>
                </a:cxn>
                <a:cxn ang="0">
                  <a:pos x="5" y="0"/>
                </a:cxn>
                <a:cxn ang="0">
                  <a:pos x="5" y="0"/>
                </a:cxn>
                <a:cxn ang="0">
                  <a:pos x="6" y="1"/>
                </a:cxn>
                <a:cxn ang="0">
                  <a:pos x="7" y="0"/>
                </a:cxn>
                <a:cxn ang="0">
                  <a:pos x="7" y="1"/>
                </a:cxn>
                <a:cxn ang="0">
                  <a:pos x="7" y="11"/>
                </a:cxn>
                <a:cxn ang="0">
                  <a:pos x="7" y="11"/>
                </a:cxn>
              </a:cxnLst>
              <a:rect l="0" t="0" r="r" b="b"/>
              <a:pathLst>
                <a:path w="7" h="11">
                  <a:moveTo>
                    <a:pt x="7" y="11"/>
                  </a:moveTo>
                  <a:lnTo>
                    <a:pt x="6" y="11"/>
                  </a:lnTo>
                  <a:lnTo>
                    <a:pt x="5" y="10"/>
                  </a:lnTo>
                  <a:lnTo>
                    <a:pt x="1" y="10"/>
                  </a:lnTo>
                  <a:lnTo>
                    <a:pt x="1" y="10"/>
                  </a:lnTo>
                  <a:lnTo>
                    <a:pt x="2" y="10"/>
                  </a:lnTo>
                  <a:lnTo>
                    <a:pt x="0" y="10"/>
                  </a:lnTo>
                  <a:lnTo>
                    <a:pt x="0" y="9"/>
                  </a:lnTo>
                  <a:lnTo>
                    <a:pt x="2" y="8"/>
                  </a:lnTo>
                  <a:lnTo>
                    <a:pt x="1" y="7"/>
                  </a:lnTo>
                  <a:lnTo>
                    <a:pt x="3" y="9"/>
                  </a:lnTo>
                  <a:lnTo>
                    <a:pt x="4" y="8"/>
                  </a:lnTo>
                  <a:lnTo>
                    <a:pt x="3" y="8"/>
                  </a:lnTo>
                  <a:lnTo>
                    <a:pt x="4" y="8"/>
                  </a:lnTo>
                  <a:lnTo>
                    <a:pt x="4" y="8"/>
                  </a:lnTo>
                  <a:lnTo>
                    <a:pt x="4" y="8"/>
                  </a:lnTo>
                  <a:lnTo>
                    <a:pt x="5" y="9"/>
                  </a:lnTo>
                  <a:lnTo>
                    <a:pt x="5" y="8"/>
                  </a:lnTo>
                  <a:lnTo>
                    <a:pt x="4" y="7"/>
                  </a:lnTo>
                  <a:lnTo>
                    <a:pt x="3" y="6"/>
                  </a:lnTo>
                  <a:lnTo>
                    <a:pt x="5" y="5"/>
                  </a:lnTo>
                  <a:lnTo>
                    <a:pt x="6" y="4"/>
                  </a:lnTo>
                  <a:lnTo>
                    <a:pt x="5" y="4"/>
                  </a:lnTo>
                  <a:lnTo>
                    <a:pt x="3" y="4"/>
                  </a:lnTo>
                  <a:lnTo>
                    <a:pt x="3" y="4"/>
                  </a:lnTo>
                  <a:lnTo>
                    <a:pt x="3" y="2"/>
                  </a:lnTo>
                  <a:lnTo>
                    <a:pt x="3" y="2"/>
                  </a:lnTo>
                  <a:lnTo>
                    <a:pt x="4" y="2"/>
                  </a:lnTo>
                  <a:lnTo>
                    <a:pt x="3" y="2"/>
                  </a:lnTo>
                  <a:lnTo>
                    <a:pt x="3" y="1"/>
                  </a:lnTo>
                  <a:lnTo>
                    <a:pt x="4" y="1"/>
                  </a:lnTo>
                  <a:lnTo>
                    <a:pt x="5" y="0"/>
                  </a:lnTo>
                  <a:lnTo>
                    <a:pt x="5" y="0"/>
                  </a:lnTo>
                  <a:lnTo>
                    <a:pt x="6" y="1"/>
                  </a:lnTo>
                  <a:lnTo>
                    <a:pt x="7" y="0"/>
                  </a:lnTo>
                  <a:lnTo>
                    <a:pt x="7" y="1"/>
                  </a:lnTo>
                  <a:lnTo>
                    <a:pt x="7" y="11"/>
                  </a:lnTo>
                  <a:lnTo>
                    <a:pt x="7" y="11"/>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793" name="Freeform 1129" hidden="1"/>
            <p:cNvSpPr>
              <a:spLocks/>
            </p:cNvSpPr>
            <p:nvPr/>
          </p:nvSpPr>
          <p:spPr bwMode="auto">
            <a:xfrm>
              <a:off x="1249" y="3705"/>
              <a:ext cx="39" cy="26"/>
            </a:xfrm>
            <a:custGeom>
              <a:avLst/>
              <a:gdLst/>
              <a:ahLst/>
              <a:cxnLst>
                <a:cxn ang="0">
                  <a:pos x="1" y="0"/>
                </a:cxn>
                <a:cxn ang="0">
                  <a:pos x="0" y="0"/>
                </a:cxn>
                <a:cxn ang="0">
                  <a:pos x="2" y="0"/>
                </a:cxn>
                <a:cxn ang="0">
                  <a:pos x="3" y="0"/>
                </a:cxn>
                <a:cxn ang="0">
                  <a:pos x="3" y="1"/>
                </a:cxn>
                <a:cxn ang="0">
                  <a:pos x="3" y="2"/>
                </a:cxn>
                <a:cxn ang="0">
                  <a:pos x="2" y="1"/>
                </a:cxn>
                <a:cxn ang="0">
                  <a:pos x="2" y="1"/>
                </a:cxn>
                <a:cxn ang="0">
                  <a:pos x="1" y="1"/>
                </a:cxn>
                <a:cxn ang="0">
                  <a:pos x="1" y="0"/>
                </a:cxn>
                <a:cxn ang="0">
                  <a:pos x="1" y="0"/>
                </a:cxn>
              </a:cxnLst>
              <a:rect l="0" t="0" r="r" b="b"/>
              <a:pathLst>
                <a:path w="3" h="2">
                  <a:moveTo>
                    <a:pt x="1" y="0"/>
                  </a:moveTo>
                  <a:lnTo>
                    <a:pt x="0" y="0"/>
                  </a:lnTo>
                  <a:lnTo>
                    <a:pt x="2" y="0"/>
                  </a:lnTo>
                  <a:lnTo>
                    <a:pt x="3" y="0"/>
                  </a:lnTo>
                  <a:lnTo>
                    <a:pt x="3" y="1"/>
                  </a:lnTo>
                  <a:lnTo>
                    <a:pt x="3" y="2"/>
                  </a:lnTo>
                  <a:lnTo>
                    <a:pt x="2" y="1"/>
                  </a:lnTo>
                  <a:lnTo>
                    <a:pt x="2" y="1"/>
                  </a:lnTo>
                  <a:lnTo>
                    <a:pt x="1" y="1"/>
                  </a:lnTo>
                  <a:lnTo>
                    <a:pt x="1" y="0"/>
                  </a:lnTo>
                  <a:lnTo>
                    <a:pt x="1" y="0"/>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794" name="Freeform 1130" hidden="1"/>
            <p:cNvSpPr>
              <a:spLocks/>
            </p:cNvSpPr>
            <p:nvPr/>
          </p:nvSpPr>
          <p:spPr bwMode="auto">
            <a:xfrm>
              <a:off x="1039" y="3023"/>
              <a:ext cx="40" cy="79"/>
            </a:xfrm>
            <a:custGeom>
              <a:avLst/>
              <a:gdLst/>
              <a:ahLst/>
              <a:cxnLst>
                <a:cxn ang="0">
                  <a:pos x="2" y="0"/>
                </a:cxn>
                <a:cxn ang="0">
                  <a:pos x="2" y="1"/>
                </a:cxn>
                <a:cxn ang="0">
                  <a:pos x="2" y="1"/>
                </a:cxn>
                <a:cxn ang="0">
                  <a:pos x="3" y="2"/>
                </a:cxn>
                <a:cxn ang="0">
                  <a:pos x="2" y="3"/>
                </a:cxn>
                <a:cxn ang="0">
                  <a:pos x="3" y="4"/>
                </a:cxn>
                <a:cxn ang="0">
                  <a:pos x="2" y="4"/>
                </a:cxn>
                <a:cxn ang="0">
                  <a:pos x="3" y="5"/>
                </a:cxn>
                <a:cxn ang="0">
                  <a:pos x="2" y="5"/>
                </a:cxn>
                <a:cxn ang="0">
                  <a:pos x="2" y="6"/>
                </a:cxn>
                <a:cxn ang="0">
                  <a:pos x="1" y="6"/>
                </a:cxn>
                <a:cxn ang="0">
                  <a:pos x="0" y="5"/>
                </a:cxn>
                <a:cxn ang="0">
                  <a:pos x="1" y="4"/>
                </a:cxn>
                <a:cxn ang="0">
                  <a:pos x="1" y="1"/>
                </a:cxn>
                <a:cxn ang="0">
                  <a:pos x="2" y="0"/>
                </a:cxn>
                <a:cxn ang="0">
                  <a:pos x="2" y="0"/>
                </a:cxn>
              </a:cxnLst>
              <a:rect l="0" t="0" r="r" b="b"/>
              <a:pathLst>
                <a:path w="3" h="6">
                  <a:moveTo>
                    <a:pt x="2" y="0"/>
                  </a:moveTo>
                  <a:lnTo>
                    <a:pt x="2" y="1"/>
                  </a:lnTo>
                  <a:lnTo>
                    <a:pt x="2" y="1"/>
                  </a:lnTo>
                  <a:lnTo>
                    <a:pt x="3" y="2"/>
                  </a:lnTo>
                  <a:lnTo>
                    <a:pt x="2" y="3"/>
                  </a:lnTo>
                  <a:lnTo>
                    <a:pt x="3" y="4"/>
                  </a:lnTo>
                  <a:lnTo>
                    <a:pt x="2" y="4"/>
                  </a:lnTo>
                  <a:lnTo>
                    <a:pt x="3" y="5"/>
                  </a:lnTo>
                  <a:lnTo>
                    <a:pt x="2" y="5"/>
                  </a:lnTo>
                  <a:lnTo>
                    <a:pt x="2" y="6"/>
                  </a:lnTo>
                  <a:lnTo>
                    <a:pt x="1" y="6"/>
                  </a:lnTo>
                  <a:lnTo>
                    <a:pt x="0" y="5"/>
                  </a:lnTo>
                  <a:lnTo>
                    <a:pt x="1" y="4"/>
                  </a:lnTo>
                  <a:lnTo>
                    <a:pt x="1" y="1"/>
                  </a:lnTo>
                  <a:lnTo>
                    <a:pt x="2" y="0"/>
                  </a:lnTo>
                  <a:lnTo>
                    <a:pt x="2" y="0"/>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795" name="Freeform 1131" hidden="1"/>
            <p:cNvSpPr>
              <a:spLocks/>
            </p:cNvSpPr>
            <p:nvPr/>
          </p:nvSpPr>
          <p:spPr bwMode="auto">
            <a:xfrm>
              <a:off x="1013" y="3364"/>
              <a:ext cx="26" cy="65"/>
            </a:xfrm>
            <a:custGeom>
              <a:avLst/>
              <a:gdLst/>
              <a:ahLst/>
              <a:cxnLst>
                <a:cxn ang="0">
                  <a:pos x="1" y="1"/>
                </a:cxn>
                <a:cxn ang="0">
                  <a:pos x="1" y="0"/>
                </a:cxn>
                <a:cxn ang="0">
                  <a:pos x="1" y="0"/>
                </a:cxn>
                <a:cxn ang="0">
                  <a:pos x="2" y="1"/>
                </a:cxn>
                <a:cxn ang="0">
                  <a:pos x="2" y="4"/>
                </a:cxn>
                <a:cxn ang="0">
                  <a:pos x="2" y="5"/>
                </a:cxn>
                <a:cxn ang="0">
                  <a:pos x="2" y="5"/>
                </a:cxn>
                <a:cxn ang="0">
                  <a:pos x="1" y="5"/>
                </a:cxn>
                <a:cxn ang="0">
                  <a:pos x="1" y="3"/>
                </a:cxn>
                <a:cxn ang="0">
                  <a:pos x="0" y="2"/>
                </a:cxn>
                <a:cxn ang="0">
                  <a:pos x="1" y="2"/>
                </a:cxn>
                <a:cxn ang="0">
                  <a:pos x="1" y="2"/>
                </a:cxn>
                <a:cxn ang="0">
                  <a:pos x="0" y="1"/>
                </a:cxn>
                <a:cxn ang="0">
                  <a:pos x="1" y="1"/>
                </a:cxn>
                <a:cxn ang="0">
                  <a:pos x="1" y="1"/>
                </a:cxn>
              </a:cxnLst>
              <a:rect l="0" t="0" r="r" b="b"/>
              <a:pathLst>
                <a:path w="2" h="5">
                  <a:moveTo>
                    <a:pt x="1" y="1"/>
                  </a:moveTo>
                  <a:lnTo>
                    <a:pt x="1" y="0"/>
                  </a:lnTo>
                  <a:lnTo>
                    <a:pt x="1" y="0"/>
                  </a:lnTo>
                  <a:lnTo>
                    <a:pt x="2" y="1"/>
                  </a:lnTo>
                  <a:lnTo>
                    <a:pt x="2" y="4"/>
                  </a:lnTo>
                  <a:lnTo>
                    <a:pt x="2" y="5"/>
                  </a:lnTo>
                  <a:lnTo>
                    <a:pt x="2" y="5"/>
                  </a:lnTo>
                  <a:lnTo>
                    <a:pt x="1" y="5"/>
                  </a:lnTo>
                  <a:lnTo>
                    <a:pt x="1" y="3"/>
                  </a:lnTo>
                  <a:lnTo>
                    <a:pt x="0" y="2"/>
                  </a:lnTo>
                  <a:lnTo>
                    <a:pt x="1" y="2"/>
                  </a:lnTo>
                  <a:lnTo>
                    <a:pt x="1" y="2"/>
                  </a:lnTo>
                  <a:lnTo>
                    <a:pt x="0" y="1"/>
                  </a:lnTo>
                  <a:lnTo>
                    <a:pt x="1" y="1"/>
                  </a:lnTo>
                  <a:lnTo>
                    <a:pt x="1" y="1"/>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796" name="Freeform 1132" hidden="1"/>
            <p:cNvSpPr>
              <a:spLocks/>
            </p:cNvSpPr>
            <p:nvPr/>
          </p:nvSpPr>
          <p:spPr bwMode="auto">
            <a:xfrm>
              <a:off x="1026" y="3469"/>
              <a:ext cx="13" cy="26"/>
            </a:xfrm>
            <a:custGeom>
              <a:avLst/>
              <a:gdLst/>
              <a:ahLst/>
              <a:cxnLst>
                <a:cxn ang="0">
                  <a:pos x="1" y="1"/>
                </a:cxn>
                <a:cxn ang="0">
                  <a:pos x="1" y="2"/>
                </a:cxn>
                <a:cxn ang="0">
                  <a:pos x="1" y="2"/>
                </a:cxn>
                <a:cxn ang="0">
                  <a:pos x="0" y="1"/>
                </a:cxn>
                <a:cxn ang="0">
                  <a:pos x="0" y="0"/>
                </a:cxn>
                <a:cxn ang="0">
                  <a:pos x="1" y="0"/>
                </a:cxn>
                <a:cxn ang="0">
                  <a:pos x="1" y="1"/>
                </a:cxn>
                <a:cxn ang="0">
                  <a:pos x="1" y="1"/>
                </a:cxn>
              </a:cxnLst>
              <a:rect l="0" t="0" r="r" b="b"/>
              <a:pathLst>
                <a:path w="1" h="2">
                  <a:moveTo>
                    <a:pt x="1" y="1"/>
                  </a:moveTo>
                  <a:lnTo>
                    <a:pt x="1" y="2"/>
                  </a:lnTo>
                  <a:lnTo>
                    <a:pt x="1" y="2"/>
                  </a:lnTo>
                  <a:lnTo>
                    <a:pt x="0" y="1"/>
                  </a:lnTo>
                  <a:lnTo>
                    <a:pt x="0" y="0"/>
                  </a:lnTo>
                  <a:lnTo>
                    <a:pt x="1" y="0"/>
                  </a:lnTo>
                  <a:lnTo>
                    <a:pt x="1" y="1"/>
                  </a:lnTo>
                  <a:lnTo>
                    <a:pt x="1" y="1"/>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797" name="Freeform 1133" hidden="1"/>
            <p:cNvSpPr>
              <a:spLocks/>
            </p:cNvSpPr>
            <p:nvPr/>
          </p:nvSpPr>
          <p:spPr bwMode="auto">
            <a:xfrm>
              <a:off x="1066" y="3534"/>
              <a:ext cx="78" cy="92"/>
            </a:xfrm>
            <a:custGeom>
              <a:avLst/>
              <a:gdLst/>
              <a:ahLst/>
              <a:cxnLst>
                <a:cxn ang="0">
                  <a:pos x="1" y="1"/>
                </a:cxn>
                <a:cxn ang="0">
                  <a:pos x="2" y="1"/>
                </a:cxn>
                <a:cxn ang="0">
                  <a:pos x="2" y="1"/>
                </a:cxn>
                <a:cxn ang="0">
                  <a:pos x="3" y="0"/>
                </a:cxn>
                <a:cxn ang="0">
                  <a:pos x="3" y="0"/>
                </a:cxn>
                <a:cxn ang="0">
                  <a:pos x="3" y="1"/>
                </a:cxn>
                <a:cxn ang="0">
                  <a:pos x="2" y="3"/>
                </a:cxn>
                <a:cxn ang="0">
                  <a:pos x="3" y="4"/>
                </a:cxn>
                <a:cxn ang="0">
                  <a:pos x="5" y="3"/>
                </a:cxn>
                <a:cxn ang="0">
                  <a:pos x="6" y="3"/>
                </a:cxn>
                <a:cxn ang="0">
                  <a:pos x="6" y="4"/>
                </a:cxn>
                <a:cxn ang="0">
                  <a:pos x="3" y="5"/>
                </a:cxn>
                <a:cxn ang="0">
                  <a:pos x="3" y="7"/>
                </a:cxn>
                <a:cxn ang="0">
                  <a:pos x="3" y="6"/>
                </a:cxn>
                <a:cxn ang="0">
                  <a:pos x="2" y="5"/>
                </a:cxn>
                <a:cxn ang="0">
                  <a:pos x="3" y="5"/>
                </a:cxn>
                <a:cxn ang="0">
                  <a:pos x="2" y="4"/>
                </a:cxn>
                <a:cxn ang="0">
                  <a:pos x="2" y="5"/>
                </a:cxn>
                <a:cxn ang="0">
                  <a:pos x="1" y="5"/>
                </a:cxn>
                <a:cxn ang="0">
                  <a:pos x="1" y="4"/>
                </a:cxn>
                <a:cxn ang="0">
                  <a:pos x="0" y="3"/>
                </a:cxn>
                <a:cxn ang="0">
                  <a:pos x="1" y="1"/>
                </a:cxn>
                <a:cxn ang="0">
                  <a:pos x="1" y="1"/>
                </a:cxn>
              </a:cxnLst>
              <a:rect l="0" t="0" r="r" b="b"/>
              <a:pathLst>
                <a:path w="6" h="7">
                  <a:moveTo>
                    <a:pt x="1" y="1"/>
                  </a:moveTo>
                  <a:lnTo>
                    <a:pt x="2" y="1"/>
                  </a:lnTo>
                  <a:lnTo>
                    <a:pt x="2" y="1"/>
                  </a:lnTo>
                  <a:lnTo>
                    <a:pt x="3" y="0"/>
                  </a:lnTo>
                  <a:lnTo>
                    <a:pt x="3" y="0"/>
                  </a:lnTo>
                  <a:lnTo>
                    <a:pt x="3" y="1"/>
                  </a:lnTo>
                  <a:lnTo>
                    <a:pt x="2" y="3"/>
                  </a:lnTo>
                  <a:lnTo>
                    <a:pt x="3" y="4"/>
                  </a:lnTo>
                  <a:lnTo>
                    <a:pt x="5" y="3"/>
                  </a:lnTo>
                  <a:lnTo>
                    <a:pt x="6" y="3"/>
                  </a:lnTo>
                  <a:lnTo>
                    <a:pt x="6" y="4"/>
                  </a:lnTo>
                  <a:lnTo>
                    <a:pt x="3" y="5"/>
                  </a:lnTo>
                  <a:lnTo>
                    <a:pt x="3" y="7"/>
                  </a:lnTo>
                  <a:lnTo>
                    <a:pt x="3" y="6"/>
                  </a:lnTo>
                  <a:lnTo>
                    <a:pt x="2" y="5"/>
                  </a:lnTo>
                  <a:lnTo>
                    <a:pt x="3" y="5"/>
                  </a:lnTo>
                  <a:lnTo>
                    <a:pt x="2" y="4"/>
                  </a:lnTo>
                  <a:lnTo>
                    <a:pt x="2" y="5"/>
                  </a:lnTo>
                  <a:lnTo>
                    <a:pt x="1" y="5"/>
                  </a:lnTo>
                  <a:lnTo>
                    <a:pt x="1" y="4"/>
                  </a:lnTo>
                  <a:lnTo>
                    <a:pt x="0" y="3"/>
                  </a:lnTo>
                  <a:lnTo>
                    <a:pt x="1" y="1"/>
                  </a:lnTo>
                  <a:lnTo>
                    <a:pt x="1" y="1"/>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798" name="Freeform 1134" hidden="1"/>
            <p:cNvSpPr>
              <a:spLocks/>
            </p:cNvSpPr>
            <p:nvPr/>
          </p:nvSpPr>
          <p:spPr bwMode="auto">
            <a:xfrm>
              <a:off x="1039" y="3574"/>
              <a:ext cx="53" cy="39"/>
            </a:xfrm>
            <a:custGeom>
              <a:avLst/>
              <a:gdLst/>
              <a:ahLst/>
              <a:cxnLst>
                <a:cxn ang="0">
                  <a:pos x="0" y="0"/>
                </a:cxn>
                <a:cxn ang="0">
                  <a:pos x="4" y="3"/>
                </a:cxn>
                <a:cxn ang="0">
                  <a:pos x="3" y="3"/>
                </a:cxn>
                <a:cxn ang="0">
                  <a:pos x="2" y="2"/>
                </a:cxn>
                <a:cxn ang="0">
                  <a:pos x="0" y="1"/>
                </a:cxn>
                <a:cxn ang="0">
                  <a:pos x="0" y="0"/>
                </a:cxn>
                <a:cxn ang="0">
                  <a:pos x="0" y="0"/>
                </a:cxn>
              </a:cxnLst>
              <a:rect l="0" t="0" r="r" b="b"/>
              <a:pathLst>
                <a:path w="4" h="3">
                  <a:moveTo>
                    <a:pt x="0" y="0"/>
                  </a:moveTo>
                  <a:lnTo>
                    <a:pt x="4" y="3"/>
                  </a:lnTo>
                  <a:lnTo>
                    <a:pt x="3" y="3"/>
                  </a:lnTo>
                  <a:lnTo>
                    <a:pt x="2" y="2"/>
                  </a:lnTo>
                  <a:lnTo>
                    <a:pt x="0" y="1"/>
                  </a:lnTo>
                  <a:lnTo>
                    <a:pt x="0" y="0"/>
                  </a:lnTo>
                  <a:lnTo>
                    <a:pt x="0" y="0"/>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799" name="Freeform 1135" hidden="1"/>
            <p:cNvSpPr>
              <a:spLocks/>
            </p:cNvSpPr>
            <p:nvPr/>
          </p:nvSpPr>
          <p:spPr bwMode="auto">
            <a:xfrm>
              <a:off x="1066" y="3613"/>
              <a:ext cx="52" cy="39"/>
            </a:xfrm>
            <a:custGeom>
              <a:avLst/>
              <a:gdLst/>
              <a:ahLst/>
              <a:cxnLst>
                <a:cxn ang="0">
                  <a:pos x="0" y="0"/>
                </a:cxn>
                <a:cxn ang="0">
                  <a:pos x="2" y="1"/>
                </a:cxn>
                <a:cxn ang="0">
                  <a:pos x="2" y="0"/>
                </a:cxn>
                <a:cxn ang="0">
                  <a:pos x="3" y="1"/>
                </a:cxn>
                <a:cxn ang="0">
                  <a:pos x="3" y="1"/>
                </a:cxn>
                <a:cxn ang="0">
                  <a:pos x="4" y="2"/>
                </a:cxn>
                <a:cxn ang="0">
                  <a:pos x="4" y="2"/>
                </a:cxn>
                <a:cxn ang="0">
                  <a:pos x="4" y="2"/>
                </a:cxn>
                <a:cxn ang="0">
                  <a:pos x="4" y="3"/>
                </a:cxn>
                <a:cxn ang="0">
                  <a:pos x="3" y="3"/>
                </a:cxn>
                <a:cxn ang="0">
                  <a:pos x="3" y="3"/>
                </a:cxn>
                <a:cxn ang="0">
                  <a:pos x="2" y="3"/>
                </a:cxn>
                <a:cxn ang="0">
                  <a:pos x="3" y="3"/>
                </a:cxn>
                <a:cxn ang="0">
                  <a:pos x="1" y="3"/>
                </a:cxn>
                <a:cxn ang="0">
                  <a:pos x="1" y="2"/>
                </a:cxn>
                <a:cxn ang="0">
                  <a:pos x="1" y="2"/>
                </a:cxn>
                <a:cxn ang="0">
                  <a:pos x="0" y="0"/>
                </a:cxn>
                <a:cxn ang="0">
                  <a:pos x="0" y="0"/>
                </a:cxn>
                <a:cxn ang="0">
                  <a:pos x="0" y="0"/>
                </a:cxn>
              </a:cxnLst>
              <a:rect l="0" t="0" r="r" b="b"/>
              <a:pathLst>
                <a:path w="4" h="3">
                  <a:moveTo>
                    <a:pt x="0" y="0"/>
                  </a:moveTo>
                  <a:lnTo>
                    <a:pt x="2" y="1"/>
                  </a:lnTo>
                  <a:lnTo>
                    <a:pt x="2" y="0"/>
                  </a:lnTo>
                  <a:lnTo>
                    <a:pt x="3" y="1"/>
                  </a:lnTo>
                  <a:lnTo>
                    <a:pt x="3" y="1"/>
                  </a:lnTo>
                  <a:lnTo>
                    <a:pt x="4" y="2"/>
                  </a:lnTo>
                  <a:lnTo>
                    <a:pt x="4" y="2"/>
                  </a:lnTo>
                  <a:lnTo>
                    <a:pt x="4" y="2"/>
                  </a:lnTo>
                  <a:lnTo>
                    <a:pt x="4" y="3"/>
                  </a:lnTo>
                  <a:lnTo>
                    <a:pt x="3" y="3"/>
                  </a:lnTo>
                  <a:lnTo>
                    <a:pt x="3" y="3"/>
                  </a:lnTo>
                  <a:lnTo>
                    <a:pt x="2" y="3"/>
                  </a:lnTo>
                  <a:lnTo>
                    <a:pt x="3" y="3"/>
                  </a:lnTo>
                  <a:lnTo>
                    <a:pt x="1" y="3"/>
                  </a:lnTo>
                  <a:lnTo>
                    <a:pt x="1" y="2"/>
                  </a:lnTo>
                  <a:lnTo>
                    <a:pt x="1" y="2"/>
                  </a:lnTo>
                  <a:lnTo>
                    <a:pt x="0" y="0"/>
                  </a:lnTo>
                  <a:lnTo>
                    <a:pt x="0" y="0"/>
                  </a:lnTo>
                  <a:lnTo>
                    <a:pt x="0" y="0"/>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800" name="Freeform 1136" hidden="1"/>
            <p:cNvSpPr>
              <a:spLocks/>
            </p:cNvSpPr>
            <p:nvPr/>
          </p:nvSpPr>
          <p:spPr bwMode="auto">
            <a:xfrm>
              <a:off x="1118" y="3639"/>
              <a:ext cx="39" cy="26"/>
            </a:xfrm>
            <a:custGeom>
              <a:avLst/>
              <a:gdLst/>
              <a:ahLst/>
              <a:cxnLst>
                <a:cxn ang="0">
                  <a:pos x="1" y="0"/>
                </a:cxn>
                <a:cxn ang="0">
                  <a:pos x="1" y="1"/>
                </a:cxn>
                <a:cxn ang="0">
                  <a:pos x="2" y="1"/>
                </a:cxn>
                <a:cxn ang="0">
                  <a:pos x="2" y="1"/>
                </a:cxn>
                <a:cxn ang="0">
                  <a:pos x="3" y="2"/>
                </a:cxn>
                <a:cxn ang="0">
                  <a:pos x="3" y="1"/>
                </a:cxn>
                <a:cxn ang="0">
                  <a:pos x="3" y="2"/>
                </a:cxn>
                <a:cxn ang="0">
                  <a:pos x="3" y="2"/>
                </a:cxn>
                <a:cxn ang="0">
                  <a:pos x="1" y="2"/>
                </a:cxn>
                <a:cxn ang="0">
                  <a:pos x="1" y="2"/>
                </a:cxn>
                <a:cxn ang="0">
                  <a:pos x="0" y="1"/>
                </a:cxn>
                <a:cxn ang="0">
                  <a:pos x="0" y="0"/>
                </a:cxn>
                <a:cxn ang="0">
                  <a:pos x="1" y="0"/>
                </a:cxn>
                <a:cxn ang="0">
                  <a:pos x="1" y="0"/>
                </a:cxn>
              </a:cxnLst>
              <a:rect l="0" t="0" r="r" b="b"/>
              <a:pathLst>
                <a:path w="3" h="2">
                  <a:moveTo>
                    <a:pt x="1" y="0"/>
                  </a:moveTo>
                  <a:lnTo>
                    <a:pt x="1" y="1"/>
                  </a:lnTo>
                  <a:lnTo>
                    <a:pt x="2" y="1"/>
                  </a:lnTo>
                  <a:lnTo>
                    <a:pt x="2" y="1"/>
                  </a:lnTo>
                  <a:lnTo>
                    <a:pt x="3" y="2"/>
                  </a:lnTo>
                  <a:lnTo>
                    <a:pt x="3" y="1"/>
                  </a:lnTo>
                  <a:lnTo>
                    <a:pt x="3" y="2"/>
                  </a:lnTo>
                  <a:lnTo>
                    <a:pt x="3" y="2"/>
                  </a:lnTo>
                  <a:lnTo>
                    <a:pt x="1" y="2"/>
                  </a:lnTo>
                  <a:lnTo>
                    <a:pt x="1" y="2"/>
                  </a:lnTo>
                  <a:lnTo>
                    <a:pt x="0" y="1"/>
                  </a:lnTo>
                  <a:lnTo>
                    <a:pt x="0" y="0"/>
                  </a:lnTo>
                  <a:lnTo>
                    <a:pt x="1" y="0"/>
                  </a:lnTo>
                  <a:lnTo>
                    <a:pt x="1" y="0"/>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801" name="Freeform 1137" hidden="1"/>
            <p:cNvSpPr>
              <a:spLocks/>
            </p:cNvSpPr>
            <p:nvPr/>
          </p:nvSpPr>
          <p:spPr bwMode="auto">
            <a:xfrm>
              <a:off x="1197" y="3705"/>
              <a:ext cx="65" cy="39"/>
            </a:xfrm>
            <a:custGeom>
              <a:avLst/>
              <a:gdLst/>
              <a:ahLst/>
              <a:cxnLst>
                <a:cxn ang="0">
                  <a:pos x="0" y="1"/>
                </a:cxn>
                <a:cxn ang="0">
                  <a:pos x="4" y="0"/>
                </a:cxn>
                <a:cxn ang="0">
                  <a:pos x="4" y="1"/>
                </a:cxn>
                <a:cxn ang="0">
                  <a:pos x="5" y="1"/>
                </a:cxn>
                <a:cxn ang="0">
                  <a:pos x="5" y="2"/>
                </a:cxn>
                <a:cxn ang="0">
                  <a:pos x="5" y="2"/>
                </a:cxn>
                <a:cxn ang="0">
                  <a:pos x="5" y="3"/>
                </a:cxn>
                <a:cxn ang="0">
                  <a:pos x="4" y="2"/>
                </a:cxn>
                <a:cxn ang="0">
                  <a:pos x="3" y="2"/>
                </a:cxn>
                <a:cxn ang="0">
                  <a:pos x="2" y="1"/>
                </a:cxn>
                <a:cxn ang="0">
                  <a:pos x="2" y="2"/>
                </a:cxn>
                <a:cxn ang="0">
                  <a:pos x="2" y="3"/>
                </a:cxn>
                <a:cxn ang="0">
                  <a:pos x="1" y="3"/>
                </a:cxn>
                <a:cxn ang="0">
                  <a:pos x="1" y="2"/>
                </a:cxn>
                <a:cxn ang="0">
                  <a:pos x="1" y="1"/>
                </a:cxn>
                <a:cxn ang="0">
                  <a:pos x="0" y="1"/>
                </a:cxn>
                <a:cxn ang="0">
                  <a:pos x="0" y="1"/>
                </a:cxn>
                <a:cxn ang="0">
                  <a:pos x="0" y="1"/>
                </a:cxn>
              </a:cxnLst>
              <a:rect l="0" t="0" r="r" b="b"/>
              <a:pathLst>
                <a:path w="5" h="3">
                  <a:moveTo>
                    <a:pt x="0" y="1"/>
                  </a:moveTo>
                  <a:lnTo>
                    <a:pt x="4" y="0"/>
                  </a:lnTo>
                  <a:lnTo>
                    <a:pt x="4" y="1"/>
                  </a:lnTo>
                  <a:lnTo>
                    <a:pt x="5" y="1"/>
                  </a:lnTo>
                  <a:lnTo>
                    <a:pt x="5" y="2"/>
                  </a:lnTo>
                  <a:lnTo>
                    <a:pt x="5" y="2"/>
                  </a:lnTo>
                  <a:lnTo>
                    <a:pt x="5" y="3"/>
                  </a:lnTo>
                  <a:lnTo>
                    <a:pt x="4" y="2"/>
                  </a:lnTo>
                  <a:lnTo>
                    <a:pt x="3" y="2"/>
                  </a:lnTo>
                  <a:lnTo>
                    <a:pt x="2" y="1"/>
                  </a:lnTo>
                  <a:lnTo>
                    <a:pt x="2" y="2"/>
                  </a:lnTo>
                  <a:lnTo>
                    <a:pt x="2" y="3"/>
                  </a:lnTo>
                  <a:lnTo>
                    <a:pt x="1" y="3"/>
                  </a:lnTo>
                  <a:lnTo>
                    <a:pt x="1" y="2"/>
                  </a:lnTo>
                  <a:lnTo>
                    <a:pt x="1" y="1"/>
                  </a:lnTo>
                  <a:lnTo>
                    <a:pt x="0" y="1"/>
                  </a:lnTo>
                  <a:lnTo>
                    <a:pt x="0" y="1"/>
                  </a:lnTo>
                  <a:lnTo>
                    <a:pt x="0" y="1"/>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802" name="Freeform 1138" hidden="1"/>
            <p:cNvSpPr>
              <a:spLocks/>
            </p:cNvSpPr>
            <p:nvPr/>
          </p:nvSpPr>
          <p:spPr bwMode="auto">
            <a:xfrm>
              <a:off x="1079" y="2223"/>
              <a:ext cx="668" cy="1324"/>
            </a:xfrm>
            <a:custGeom>
              <a:avLst/>
              <a:gdLst/>
              <a:ahLst/>
              <a:cxnLst>
                <a:cxn ang="0">
                  <a:pos x="3" y="100"/>
                </a:cxn>
                <a:cxn ang="0">
                  <a:pos x="1" y="95"/>
                </a:cxn>
                <a:cxn ang="0">
                  <a:pos x="0" y="90"/>
                </a:cxn>
                <a:cxn ang="0">
                  <a:pos x="3" y="83"/>
                </a:cxn>
                <a:cxn ang="0">
                  <a:pos x="4" y="75"/>
                </a:cxn>
                <a:cxn ang="0">
                  <a:pos x="4" y="72"/>
                </a:cxn>
                <a:cxn ang="0">
                  <a:pos x="5" y="71"/>
                </a:cxn>
                <a:cxn ang="0">
                  <a:pos x="4" y="68"/>
                </a:cxn>
                <a:cxn ang="0">
                  <a:pos x="3" y="64"/>
                </a:cxn>
                <a:cxn ang="0">
                  <a:pos x="4" y="60"/>
                </a:cxn>
                <a:cxn ang="0">
                  <a:pos x="6" y="51"/>
                </a:cxn>
                <a:cxn ang="0">
                  <a:pos x="6" y="44"/>
                </a:cxn>
                <a:cxn ang="0">
                  <a:pos x="8" y="39"/>
                </a:cxn>
                <a:cxn ang="0">
                  <a:pos x="9" y="34"/>
                </a:cxn>
                <a:cxn ang="0">
                  <a:pos x="8" y="31"/>
                </a:cxn>
                <a:cxn ang="0">
                  <a:pos x="7" y="27"/>
                </a:cxn>
                <a:cxn ang="0">
                  <a:pos x="10" y="18"/>
                </a:cxn>
                <a:cxn ang="0">
                  <a:pos x="13" y="15"/>
                </a:cxn>
                <a:cxn ang="0">
                  <a:pos x="13" y="9"/>
                </a:cxn>
                <a:cxn ang="0">
                  <a:pos x="16" y="4"/>
                </a:cxn>
                <a:cxn ang="0">
                  <a:pos x="20" y="1"/>
                </a:cxn>
                <a:cxn ang="0">
                  <a:pos x="24" y="1"/>
                </a:cxn>
                <a:cxn ang="0">
                  <a:pos x="28" y="2"/>
                </a:cxn>
                <a:cxn ang="0">
                  <a:pos x="33" y="6"/>
                </a:cxn>
                <a:cxn ang="0">
                  <a:pos x="40" y="10"/>
                </a:cxn>
                <a:cxn ang="0">
                  <a:pos x="39" y="15"/>
                </a:cxn>
                <a:cxn ang="0">
                  <a:pos x="43" y="16"/>
                </a:cxn>
                <a:cxn ang="0">
                  <a:pos x="49" y="11"/>
                </a:cxn>
                <a:cxn ang="0">
                  <a:pos x="51" y="13"/>
                </a:cxn>
                <a:cxn ang="0">
                  <a:pos x="48" y="16"/>
                </a:cxn>
                <a:cxn ang="0">
                  <a:pos x="41" y="24"/>
                </a:cxn>
                <a:cxn ang="0">
                  <a:pos x="40" y="30"/>
                </a:cxn>
                <a:cxn ang="0">
                  <a:pos x="39" y="36"/>
                </a:cxn>
                <a:cxn ang="0">
                  <a:pos x="41" y="39"/>
                </a:cxn>
                <a:cxn ang="0">
                  <a:pos x="42" y="43"/>
                </a:cxn>
                <a:cxn ang="0">
                  <a:pos x="43" y="46"/>
                </a:cxn>
                <a:cxn ang="0">
                  <a:pos x="40" y="50"/>
                </a:cxn>
                <a:cxn ang="0">
                  <a:pos x="29" y="52"/>
                </a:cxn>
                <a:cxn ang="0">
                  <a:pos x="29" y="53"/>
                </a:cxn>
                <a:cxn ang="0">
                  <a:pos x="29" y="55"/>
                </a:cxn>
                <a:cxn ang="0">
                  <a:pos x="28" y="59"/>
                </a:cxn>
                <a:cxn ang="0">
                  <a:pos x="22" y="58"/>
                </a:cxn>
                <a:cxn ang="0">
                  <a:pos x="22" y="62"/>
                </a:cxn>
                <a:cxn ang="0">
                  <a:pos x="23" y="64"/>
                </a:cxn>
                <a:cxn ang="0">
                  <a:pos x="25" y="62"/>
                </a:cxn>
                <a:cxn ang="0">
                  <a:pos x="25" y="65"/>
                </a:cxn>
                <a:cxn ang="0">
                  <a:pos x="23" y="64"/>
                </a:cxn>
                <a:cxn ang="0">
                  <a:pos x="24" y="66"/>
                </a:cxn>
                <a:cxn ang="0">
                  <a:pos x="21" y="68"/>
                </a:cxn>
                <a:cxn ang="0">
                  <a:pos x="20" y="73"/>
                </a:cxn>
                <a:cxn ang="0">
                  <a:pos x="17" y="74"/>
                </a:cxn>
                <a:cxn ang="0">
                  <a:pos x="16" y="79"/>
                </a:cxn>
                <a:cxn ang="0">
                  <a:pos x="20" y="81"/>
                </a:cxn>
                <a:cxn ang="0">
                  <a:pos x="20" y="84"/>
                </a:cxn>
                <a:cxn ang="0">
                  <a:pos x="19" y="85"/>
                </a:cxn>
                <a:cxn ang="0">
                  <a:pos x="15" y="90"/>
                </a:cxn>
                <a:cxn ang="0">
                  <a:pos x="13" y="92"/>
                </a:cxn>
                <a:cxn ang="0">
                  <a:pos x="13" y="93"/>
                </a:cxn>
                <a:cxn ang="0">
                  <a:pos x="11" y="96"/>
                </a:cxn>
                <a:cxn ang="0">
                  <a:pos x="11" y="99"/>
                </a:cxn>
              </a:cxnLst>
              <a:rect l="0" t="0" r="r" b="b"/>
              <a:pathLst>
                <a:path w="51" h="101">
                  <a:moveTo>
                    <a:pt x="13" y="101"/>
                  </a:moveTo>
                  <a:lnTo>
                    <a:pt x="9" y="100"/>
                  </a:lnTo>
                  <a:lnTo>
                    <a:pt x="3" y="100"/>
                  </a:lnTo>
                  <a:lnTo>
                    <a:pt x="3" y="99"/>
                  </a:lnTo>
                  <a:lnTo>
                    <a:pt x="3" y="95"/>
                  </a:lnTo>
                  <a:lnTo>
                    <a:pt x="1" y="95"/>
                  </a:lnTo>
                  <a:lnTo>
                    <a:pt x="0" y="95"/>
                  </a:lnTo>
                  <a:lnTo>
                    <a:pt x="0" y="93"/>
                  </a:lnTo>
                  <a:lnTo>
                    <a:pt x="0" y="90"/>
                  </a:lnTo>
                  <a:lnTo>
                    <a:pt x="2" y="87"/>
                  </a:lnTo>
                  <a:lnTo>
                    <a:pt x="3" y="85"/>
                  </a:lnTo>
                  <a:lnTo>
                    <a:pt x="3" y="83"/>
                  </a:lnTo>
                  <a:lnTo>
                    <a:pt x="4" y="81"/>
                  </a:lnTo>
                  <a:lnTo>
                    <a:pt x="4" y="79"/>
                  </a:lnTo>
                  <a:lnTo>
                    <a:pt x="4" y="75"/>
                  </a:lnTo>
                  <a:lnTo>
                    <a:pt x="5" y="73"/>
                  </a:lnTo>
                  <a:lnTo>
                    <a:pt x="4" y="73"/>
                  </a:lnTo>
                  <a:lnTo>
                    <a:pt x="4" y="72"/>
                  </a:lnTo>
                  <a:lnTo>
                    <a:pt x="5" y="72"/>
                  </a:lnTo>
                  <a:lnTo>
                    <a:pt x="5" y="72"/>
                  </a:lnTo>
                  <a:lnTo>
                    <a:pt x="5" y="71"/>
                  </a:lnTo>
                  <a:lnTo>
                    <a:pt x="4" y="71"/>
                  </a:lnTo>
                  <a:lnTo>
                    <a:pt x="4" y="69"/>
                  </a:lnTo>
                  <a:lnTo>
                    <a:pt x="4" y="68"/>
                  </a:lnTo>
                  <a:lnTo>
                    <a:pt x="4" y="66"/>
                  </a:lnTo>
                  <a:lnTo>
                    <a:pt x="3" y="66"/>
                  </a:lnTo>
                  <a:lnTo>
                    <a:pt x="3" y="64"/>
                  </a:lnTo>
                  <a:lnTo>
                    <a:pt x="4" y="62"/>
                  </a:lnTo>
                  <a:lnTo>
                    <a:pt x="4" y="61"/>
                  </a:lnTo>
                  <a:lnTo>
                    <a:pt x="4" y="60"/>
                  </a:lnTo>
                  <a:lnTo>
                    <a:pt x="4" y="56"/>
                  </a:lnTo>
                  <a:lnTo>
                    <a:pt x="5" y="52"/>
                  </a:lnTo>
                  <a:lnTo>
                    <a:pt x="6" y="51"/>
                  </a:lnTo>
                  <a:lnTo>
                    <a:pt x="6" y="48"/>
                  </a:lnTo>
                  <a:lnTo>
                    <a:pt x="6" y="45"/>
                  </a:lnTo>
                  <a:lnTo>
                    <a:pt x="6" y="44"/>
                  </a:lnTo>
                  <a:lnTo>
                    <a:pt x="8" y="42"/>
                  </a:lnTo>
                  <a:lnTo>
                    <a:pt x="7" y="40"/>
                  </a:lnTo>
                  <a:lnTo>
                    <a:pt x="8" y="39"/>
                  </a:lnTo>
                  <a:lnTo>
                    <a:pt x="8" y="38"/>
                  </a:lnTo>
                  <a:lnTo>
                    <a:pt x="9" y="36"/>
                  </a:lnTo>
                  <a:lnTo>
                    <a:pt x="9" y="34"/>
                  </a:lnTo>
                  <a:lnTo>
                    <a:pt x="8" y="33"/>
                  </a:lnTo>
                  <a:lnTo>
                    <a:pt x="8" y="32"/>
                  </a:lnTo>
                  <a:lnTo>
                    <a:pt x="8" y="31"/>
                  </a:lnTo>
                  <a:lnTo>
                    <a:pt x="8" y="29"/>
                  </a:lnTo>
                  <a:lnTo>
                    <a:pt x="7" y="29"/>
                  </a:lnTo>
                  <a:lnTo>
                    <a:pt x="7" y="27"/>
                  </a:lnTo>
                  <a:lnTo>
                    <a:pt x="9" y="24"/>
                  </a:lnTo>
                  <a:lnTo>
                    <a:pt x="9" y="22"/>
                  </a:lnTo>
                  <a:lnTo>
                    <a:pt x="10" y="18"/>
                  </a:lnTo>
                  <a:lnTo>
                    <a:pt x="11" y="17"/>
                  </a:lnTo>
                  <a:lnTo>
                    <a:pt x="12" y="16"/>
                  </a:lnTo>
                  <a:lnTo>
                    <a:pt x="13" y="15"/>
                  </a:lnTo>
                  <a:lnTo>
                    <a:pt x="12" y="11"/>
                  </a:lnTo>
                  <a:lnTo>
                    <a:pt x="12" y="10"/>
                  </a:lnTo>
                  <a:lnTo>
                    <a:pt x="13" y="9"/>
                  </a:lnTo>
                  <a:lnTo>
                    <a:pt x="13" y="8"/>
                  </a:lnTo>
                  <a:lnTo>
                    <a:pt x="16" y="6"/>
                  </a:lnTo>
                  <a:lnTo>
                    <a:pt x="16" y="4"/>
                  </a:lnTo>
                  <a:lnTo>
                    <a:pt x="16" y="3"/>
                  </a:lnTo>
                  <a:lnTo>
                    <a:pt x="19" y="0"/>
                  </a:lnTo>
                  <a:lnTo>
                    <a:pt x="20" y="1"/>
                  </a:lnTo>
                  <a:lnTo>
                    <a:pt x="22" y="1"/>
                  </a:lnTo>
                  <a:lnTo>
                    <a:pt x="23" y="3"/>
                  </a:lnTo>
                  <a:lnTo>
                    <a:pt x="24" y="1"/>
                  </a:lnTo>
                  <a:lnTo>
                    <a:pt x="27" y="1"/>
                  </a:lnTo>
                  <a:lnTo>
                    <a:pt x="28" y="2"/>
                  </a:lnTo>
                  <a:lnTo>
                    <a:pt x="28" y="2"/>
                  </a:lnTo>
                  <a:lnTo>
                    <a:pt x="30" y="4"/>
                  </a:lnTo>
                  <a:lnTo>
                    <a:pt x="32" y="5"/>
                  </a:lnTo>
                  <a:lnTo>
                    <a:pt x="33" y="6"/>
                  </a:lnTo>
                  <a:lnTo>
                    <a:pt x="36" y="7"/>
                  </a:lnTo>
                  <a:lnTo>
                    <a:pt x="39" y="9"/>
                  </a:lnTo>
                  <a:lnTo>
                    <a:pt x="40" y="10"/>
                  </a:lnTo>
                  <a:lnTo>
                    <a:pt x="41" y="11"/>
                  </a:lnTo>
                  <a:lnTo>
                    <a:pt x="39" y="14"/>
                  </a:lnTo>
                  <a:lnTo>
                    <a:pt x="39" y="15"/>
                  </a:lnTo>
                  <a:lnTo>
                    <a:pt x="39" y="15"/>
                  </a:lnTo>
                  <a:lnTo>
                    <a:pt x="41" y="16"/>
                  </a:lnTo>
                  <a:lnTo>
                    <a:pt x="43" y="16"/>
                  </a:lnTo>
                  <a:lnTo>
                    <a:pt x="46" y="16"/>
                  </a:lnTo>
                  <a:lnTo>
                    <a:pt x="48" y="13"/>
                  </a:lnTo>
                  <a:lnTo>
                    <a:pt x="49" y="11"/>
                  </a:lnTo>
                  <a:lnTo>
                    <a:pt x="50" y="11"/>
                  </a:lnTo>
                  <a:lnTo>
                    <a:pt x="51" y="11"/>
                  </a:lnTo>
                  <a:lnTo>
                    <a:pt x="51" y="13"/>
                  </a:lnTo>
                  <a:lnTo>
                    <a:pt x="51" y="15"/>
                  </a:lnTo>
                  <a:lnTo>
                    <a:pt x="50" y="16"/>
                  </a:lnTo>
                  <a:lnTo>
                    <a:pt x="48" y="16"/>
                  </a:lnTo>
                  <a:lnTo>
                    <a:pt x="45" y="19"/>
                  </a:lnTo>
                  <a:lnTo>
                    <a:pt x="43" y="22"/>
                  </a:lnTo>
                  <a:lnTo>
                    <a:pt x="41" y="24"/>
                  </a:lnTo>
                  <a:lnTo>
                    <a:pt x="40" y="25"/>
                  </a:lnTo>
                  <a:lnTo>
                    <a:pt x="40" y="28"/>
                  </a:lnTo>
                  <a:lnTo>
                    <a:pt x="40" y="30"/>
                  </a:lnTo>
                  <a:lnTo>
                    <a:pt x="40" y="33"/>
                  </a:lnTo>
                  <a:lnTo>
                    <a:pt x="39" y="34"/>
                  </a:lnTo>
                  <a:lnTo>
                    <a:pt x="39" y="36"/>
                  </a:lnTo>
                  <a:lnTo>
                    <a:pt x="39" y="37"/>
                  </a:lnTo>
                  <a:lnTo>
                    <a:pt x="39" y="38"/>
                  </a:lnTo>
                  <a:lnTo>
                    <a:pt x="41" y="39"/>
                  </a:lnTo>
                  <a:lnTo>
                    <a:pt x="42" y="40"/>
                  </a:lnTo>
                  <a:lnTo>
                    <a:pt x="41" y="42"/>
                  </a:lnTo>
                  <a:lnTo>
                    <a:pt x="42" y="43"/>
                  </a:lnTo>
                  <a:lnTo>
                    <a:pt x="43" y="43"/>
                  </a:lnTo>
                  <a:lnTo>
                    <a:pt x="43" y="45"/>
                  </a:lnTo>
                  <a:lnTo>
                    <a:pt x="43" y="46"/>
                  </a:lnTo>
                  <a:lnTo>
                    <a:pt x="41" y="48"/>
                  </a:lnTo>
                  <a:lnTo>
                    <a:pt x="41" y="49"/>
                  </a:lnTo>
                  <a:lnTo>
                    <a:pt x="40" y="50"/>
                  </a:lnTo>
                  <a:lnTo>
                    <a:pt x="36" y="51"/>
                  </a:lnTo>
                  <a:lnTo>
                    <a:pt x="32" y="52"/>
                  </a:lnTo>
                  <a:lnTo>
                    <a:pt x="29" y="52"/>
                  </a:lnTo>
                  <a:lnTo>
                    <a:pt x="29" y="51"/>
                  </a:lnTo>
                  <a:lnTo>
                    <a:pt x="29" y="53"/>
                  </a:lnTo>
                  <a:lnTo>
                    <a:pt x="29" y="53"/>
                  </a:lnTo>
                  <a:lnTo>
                    <a:pt x="29" y="54"/>
                  </a:lnTo>
                  <a:lnTo>
                    <a:pt x="29" y="55"/>
                  </a:lnTo>
                  <a:lnTo>
                    <a:pt x="29" y="55"/>
                  </a:lnTo>
                  <a:lnTo>
                    <a:pt x="29" y="58"/>
                  </a:lnTo>
                  <a:lnTo>
                    <a:pt x="28" y="59"/>
                  </a:lnTo>
                  <a:lnTo>
                    <a:pt x="28" y="59"/>
                  </a:lnTo>
                  <a:lnTo>
                    <a:pt x="27" y="59"/>
                  </a:lnTo>
                  <a:lnTo>
                    <a:pt x="25" y="59"/>
                  </a:lnTo>
                  <a:lnTo>
                    <a:pt x="22" y="58"/>
                  </a:lnTo>
                  <a:lnTo>
                    <a:pt x="22" y="58"/>
                  </a:lnTo>
                  <a:lnTo>
                    <a:pt x="21" y="58"/>
                  </a:lnTo>
                  <a:lnTo>
                    <a:pt x="22" y="62"/>
                  </a:lnTo>
                  <a:lnTo>
                    <a:pt x="23" y="63"/>
                  </a:lnTo>
                  <a:lnTo>
                    <a:pt x="23" y="63"/>
                  </a:lnTo>
                  <a:lnTo>
                    <a:pt x="23" y="64"/>
                  </a:lnTo>
                  <a:lnTo>
                    <a:pt x="24" y="63"/>
                  </a:lnTo>
                  <a:lnTo>
                    <a:pt x="24" y="63"/>
                  </a:lnTo>
                  <a:lnTo>
                    <a:pt x="25" y="62"/>
                  </a:lnTo>
                  <a:lnTo>
                    <a:pt x="25" y="63"/>
                  </a:lnTo>
                  <a:lnTo>
                    <a:pt x="25" y="64"/>
                  </a:lnTo>
                  <a:lnTo>
                    <a:pt x="25" y="65"/>
                  </a:lnTo>
                  <a:lnTo>
                    <a:pt x="24" y="65"/>
                  </a:lnTo>
                  <a:lnTo>
                    <a:pt x="24" y="64"/>
                  </a:lnTo>
                  <a:lnTo>
                    <a:pt x="23" y="64"/>
                  </a:lnTo>
                  <a:lnTo>
                    <a:pt x="22" y="65"/>
                  </a:lnTo>
                  <a:lnTo>
                    <a:pt x="22" y="65"/>
                  </a:lnTo>
                  <a:lnTo>
                    <a:pt x="24" y="66"/>
                  </a:lnTo>
                  <a:lnTo>
                    <a:pt x="22" y="67"/>
                  </a:lnTo>
                  <a:lnTo>
                    <a:pt x="22" y="67"/>
                  </a:lnTo>
                  <a:lnTo>
                    <a:pt x="21" y="68"/>
                  </a:lnTo>
                  <a:lnTo>
                    <a:pt x="21" y="70"/>
                  </a:lnTo>
                  <a:lnTo>
                    <a:pt x="20" y="72"/>
                  </a:lnTo>
                  <a:lnTo>
                    <a:pt x="20" y="73"/>
                  </a:lnTo>
                  <a:lnTo>
                    <a:pt x="19" y="73"/>
                  </a:lnTo>
                  <a:lnTo>
                    <a:pt x="18" y="74"/>
                  </a:lnTo>
                  <a:lnTo>
                    <a:pt x="17" y="74"/>
                  </a:lnTo>
                  <a:lnTo>
                    <a:pt x="15" y="76"/>
                  </a:lnTo>
                  <a:lnTo>
                    <a:pt x="15" y="77"/>
                  </a:lnTo>
                  <a:lnTo>
                    <a:pt x="16" y="79"/>
                  </a:lnTo>
                  <a:lnTo>
                    <a:pt x="17" y="80"/>
                  </a:lnTo>
                  <a:lnTo>
                    <a:pt x="20" y="81"/>
                  </a:lnTo>
                  <a:lnTo>
                    <a:pt x="20" y="81"/>
                  </a:lnTo>
                  <a:lnTo>
                    <a:pt x="20" y="82"/>
                  </a:lnTo>
                  <a:lnTo>
                    <a:pt x="20" y="83"/>
                  </a:lnTo>
                  <a:lnTo>
                    <a:pt x="20" y="84"/>
                  </a:lnTo>
                  <a:lnTo>
                    <a:pt x="19" y="84"/>
                  </a:lnTo>
                  <a:lnTo>
                    <a:pt x="19" y="85"/>
                  </a:lnTo>
                  <a:lnTo>
                    <a:pt x="19" y="85"/>
                  </a:lnTo>
                  <a:lnTo>
                    <a:pt x="15" y="88"/>
                  </a:lnTo>
                  <a:lnTo>
                    <a:pt x="15" y="89"/>
                  </a:lnTo>
                  <a:lnTo>
                    <a:pt x="15" y="90"/>
                  </a:lnTo>
                  <a:lnTo>
                    <a:pt x="15" y="89"/>
                  </a:lnTo>
                  <a:lnTo>
                    <a:pt x="14" y="92"/>
                  </a:lnTo>
                  <a:lnTo>
                    <a:pt x="13" y="92"/>
                  </a:lnTo>
                  <a:lnTo>
                    <a:pt x="12" y="91"/>
                  </a:lnTo>
                  <a:lnTo>
                    <a:pt x="12" y="92"/>
                  </a:lnTo>
                  <a:lnTo>
                    <a:pt x="13" y="93"/>
                  </a:lnTo>
                  <a:lnTo>
                    <a:pt x="11" y="94"/>
                  </a:lnTo>
                  <a:lnTo>
                    <a:pt x="10" y="96"/>
                  </a:lnTo>
                  <a:lnTo>
                    <a:pt x="11" y="96"/>
                  </a:lnTo>
                  <a:lnTo>
                    <a:pt x="11" y="98"/>
                  </a:lnTo>
                  <a:lnTo>
                    <a:pt x="10" y="98"/>
                  </a:lnTo>
                  <a:lnTo>
                    <a:pt x="11" y="99"/>
                  </a:lnTo>
                  <a:lnTo>
                    <a:pt x="13" y="101"/>
                  </a:lnTo>
                  <a:lnTo>
                    <a:pt x="13" y="101"/>
                  </a:lnTo>
                </a:path>
              </a:pathLst>
            </a:custGeom>
            <a:solidFill>
              <a:srgbClr val="FFF5AD"/>
            </a:solidFill>
            <a:ln w="6350" cap="flat" cmpd="sng">
              <a:solidFill>
                <a:srgbClr val="FFCC11"/>
              </a:solidFill>
              <a:prstDash val="solid"/>
              <a:round/>
              <a:headEnd/>
              <a:tailEnd/>
            </a:ln>
            <a:effectLst/>
          </p:spPr>
          <p:txBody>
            <a:bodyPr lIns="36000" tIns="36000" rIns="36000" bIns="36000" anchor="ctr"/>
            <a:lstStyle/>
            <a:p/>
          </p:txBody>
        </p:sp>
        <p:sp>
          <p:nvSpPr>
            <p:cNvPr id="114803" name="Freeform 1139" hidden="1"/>
            <p:cNvSpPr>
              <a:spLocks/>
            </p:cNvSpPr>
            <p:nvPr/>
          </p:nvSpPr>
          <p:spPr bwMode="auto">
            <a:xfrm>
              <a:off x="816" y="1476"/>
              <a:ext cx="420" cy="616"/>
            </a:xfrm>
            <a:custGeom>
              <a:avLst/>
              <a:gdLst/>
              <a:ahLst/>
              <a:cxnLst>
                <a:cxn ang="0">
                  <a:pos x="28" y="47"/>
                </a:cxn>
                <a:cxn ang="0">
                  <a:pos x="30" y="46"/>
                </a:cxn>
                <a:cxn ang="0">
                  <a:pos x="31" y="43"/>
                </a:cxn>
                <a:cxn ang="0">
                  <a:pos x="30" y="41"/>
                </a:cxn>
                <a:cxn ang="0">
                  <a:pos x="31" y="39"/>
                </a:cxn>
                <a:cxn ang="0">
                  <a:pos x="31" y="37"/>
                </a:cxn>
                <a:cxn ang="0">
                  <a:pos x="32" y="32"/>
                </a:cxn>
                <a:cxn ang="0">
                  <a:pos x="28" y="28"/>
                </a:cxn>
                <a:cxn ang="0">
                  <a:pos x="27" y="24"/>
                </a:cxn>
                <a:cxn ang="0">
                  <a:pos x="25" y="25"/>
                </a:cxn>
                <a:cxn ang="0">
                  <a:pos x="23" y="24"/>
                </a:cxn>
                <a:cxn ang="0">
                  <a:pos x="21" y="23"/>
                </a:cxn>
                <a:cxn ang="0">
                  <a:pos x="19" y="19"/>
                </a:cxn>
                <a:cxn ang="0">
                  <a:pos x="21" y="17"/>
                </a:cxn>
                <a:cxn ang="0">
                  <a:pos x="22" y="13"/>
                </a:cxn>
                <a:cxn ang="0">
                  <a:pos x="28" y="11"/>
                </a:cxn>
                <a:cxn ang="0">
                  <a:pos x="29" y="10"/>
                </a:cxn>
                <a:cxn ang="0">
                  <a:pos x="27" y="10"/>
                </a:cxn>
                <a:cxn ang="0">
                  <a:pos x="29" y="7"/>
                </a:cxn>
                <a:cxn ang="0">
                  <a:pos x="26" y="6"/>
                </a:cxn>
                <a:cxn ang="0">
                  <a:pos x="24" y="6"/>
                </a:cxn>
                <a:cxn ang="0">
                  <a:pos x="21" y="6"/>
                </a:cxn>
                <a:cxn ang="0">
                  <a:pos x="20" y="5"/>
                </a:cxn>
                <a:cxn ang="0">
                  <a:pos x="19" y="3"/>
                </a:cxn>
                <a:cxn ang="0">
                  <a:pos x="17" y="1"/>
                </a:cxn>
                <a:cxn ang="0">
                  <a:pos x="15" y="0"/>
                </a:cxn>
                <a:cxn ang="0">
                  <a:pos x="14" y="0"/>
                </a:cxn>
                <a:cxn ang="0">
                  <a:pos x="15" y="2"/>
                </a:cxn>
                <a:cxn ang="0">
                  <a:pos x="12" y="6"/>
                </a:cxn>
                <a:cxn ang="0">
                  <a:pos x="8" y="9"/>
                </a:cxn>
                <a:cxn ang="0">
                  <a:pos x="6" y="10"/>
                </a:cxn>
                <a:cxn ang="0">
                  <a:pos x="5" y="12"/>
                </a:cxn>
                <a:cxn ang="0">
                  <a:pos x="4" y="12"/>
                </a:cxn>
                <a:cxn ang="0">
                  <a:pos x="3" y="11"/>
                </a:cxn>
                <a:cxn ang="0">
                  <a:pos x="1" y="10"/>
                </a:cxn>
                <a:cxn ang="0">
                  <a:pos x="2" y="9"/>
                </a:cxn>
                <a:cxn ang="0">
                  <a:pos x="0" y="13"/>
                </a:cxn>
                <a:cxn ang="0">
                  <a:pos x="0" y="15"/>
                </a:cxn>
                <a:cxn ang="0">
                  <a:pos x="4" y="18"/>
                </a:cxn>
                <a:cxn ang="0">
                  <a:pos x="6" y="21"/>
                </a:cxn>
                <a:cxn ang="0">
                  <a:pos x="8" y="27"/>
                </a:cxn>
                <a:cxn ang="0">
                  <a:pos x="10" y="30"/>
                </a:cxn>
                <a:cxn ang="0">
                  <a:pos x="12" y="34"/>
                </a:cxn>
                <a:cxn ang="0">
                  <a:pos x="12" y="36"/>
                </a:cxn>
                <a:cxn ang="0">
                  <a:pos x="15" y="40"/>
                </a:cxn>
                <a:cxn ang="0">
                  <a:pos x="23" y="44"/>
                </a:cxn>
                <a:cxn ang="0">
                  <a:pos x="26" y="47"/>
                </a:cxn>
                <a:cxn ang="0">
                  <a:pos x="27" y="47"/>
                </a:cxn>
              </a:cxnLst>
              <a:rect l="0" t="0" r="r" b="b"/>
              <a:pathLst>
                <a:path w="32" h="47">
                  <a:moveTo>
                    <a:pt x="27" y="47"/>
                  </a:moveTo>
                  <a:lnTo>
                    <a:pt x="28" y="47"/>
                  </a:lnTo>
                  <a:lnTo>
                    <a:pt x="29" y="47"/>
                  </a:lnTo>
                  <a:lnTo>
                    <a:pt x="30" y="46"/>
                  </a:lnTo>
                  <a:lnTo>
                    <a:pt x="30" y="45"/>
                  </a:lnTo>
                  <a:lnTo>
                    <a:pt x="31" y="43"/>
                  </a:lnTo>
                  <a:lnTo>
                    <a:pt x="31" y="42"/>
                  </a:lnTo>
                  <a:lnTo>
                    <a:pt x="30" y="41"/>
                  </a:lnTo>
                  <a:lnTo>
                    <a:pt x="30" y="40"/>
                  </a:lnTo>
                  <a:lnTo>
                    <a:pt x="31" y="39"/>
                  </a:lnTo>
                  <a:lnTo>
                    <a:pt x="30" y="38"/>
                  </a:lnTo>
                  <a:lnTo>
                    <a:pt x="31" y="37"/>
                  </a:lnTo>
                  <a:lnTo>
                    <a:pt x="31" y="33"/>
                  </a:lnTo>
                  <a:lnTo>
                    <a:pt x="32" y="32"/>
                  </a:lnTo>
                  <a:lnTo>
                    <a:pt x="30" y="28"/>
                  </a:lnTo>
                  <a:lnTo>
                    <a:pt x="28" y="28"/>
                  </a:lnTo>
                  <a:lnTo>
                    <a:pt x="27" y="28"/>
                  </a:lnTo>
                  <a:lnTo>
                    <a:pt x="27" y="24"/>
                  </a:lnTo>
                  <a:lnTo>
                    <a:pt x="26" y="25"/>
                  </a:lnTo>
                  <a:lnTo>
                    <a:pt x="25" y="25"/>
                  </a:lnTo>
                  <a:lnTo>
                    <a:pt x="23" y="25"/>
                  </a:lnTo>
                  <a:lnTo>
                    <a:pt x="23" y="24"/>
                  </a:lnTo>
                  <a:lnTo>
                    <a:pt x="21" y="24"/>
                  </a:lnTo>
                  <a:lnTo>
                    <a:pt x="21" y="23"/>
                  </a:lnTo>
                  <a:lnTo>
                    <a:pt x="20" y="21"/>
                  </a:lnTo>
                  <a:lnTo>
                    <a:pt x="19" y="19"/>
                  </a:lnTo>
                  <a:lnTo>
                    <a:pt x="20" y="17"/>
                  </a:lnTo>
                  <a:lnTo>
                    <a:pt x="21" y="17"/>
                  </a:lnTo>
                  <a:lnTo>
                    <a:pt x="21" y="15"/>
                  </a:lnTo>
                  <a:lnTo>
                    <a:pt x="22" y="13"/>
                  </a:lnTo>
                  <a:lnTo>
                    <a:pt x="24" y="12"/>
                  </a:lnTo>
                  <a:lnTo>
                    <a:pt x="28" y="11"/>
                  </a:lnTo>
                  <a:lnTo>
                    <a:pt x="28" y="11"/>
                  </a:lnTo>
                  <a:lnTo>
                    <a:pt x="29" y="10"/>
                  </a:lnTo>
                  <a:lnTo>
                    <a:pt x="28" y="10"/>
                  </a:lnTo>
                  <a:lnTo>
                    <a:pt x="27" y="10"/>
                  </a:lnTo>
                  <a:lnTo>
                    <a:pt x="27" y="9"/>
                  </a:lnTo>
                  <a:lnTo>
                    <a:pt x="29" y="7"/>
                  </a:lnTo>
                  <a:lnTo>
                    <a:pt x="28" y="6"/>
                  </a:lnTo>
                  <a:lnTo>
                    <a:pt x="26" y="6"/>
                  </a:lnTo>
                  <a:lnTo>
                    <a:pt x="25" y="6"/>
                  </a:lnTo>
                  <a:lnTo>
                    <a:pt x="24" y="6"/>
                  </a:lnTo>
                  <a:lnTo>
                    <a:pt x="23" y="6"/>
                  </a:lnTo>
                  <a:lnTo>
                    <a:pt x="21" y="6"/>
                  </a:lnTo>
                  <a:lnTo>
                    <a:pt x="20" y="6"/>
                  </a:lnTo>
                  <a:lnTo>
                    <a:pt x="20" y="5"/>
                  </a:lnTo>
                  <a:lnTo>
                    <a:pt x="20" y="4"/>
                  </a:lnTo>
                  <a:lnTo>
                    <a:pt x="19" y="3"/>
                  </a:lnTo>
                  <a:lnTo>
                    <a:pt x="18" y="3"/>
                  </a:lnTo>
                  <a:lnTo>
                    <a:pt x="17" y="1"/>
                  </a:lnTo>
                  <a:lnTo>
                    <a:pt x="16" y="0"/>
                  </a:lnTo>
                  <a:lnTo>
                    <a:pt x="15" y="0"/>
                  </a:lnTo>
                  <a:lnTo>
                    <a:pt x="14" y="0"/>
                  </a:lnTo>
                  <a:lnTo>
                    <a:pt x="14" y="0"/>
                  </a:lnTo>
                  <a:lnTo>
                    <a:pt x="15" y="2"/>
                  </a:lnTo>
                  <a:lnTo>
                    <a:pt x="15" y="2"/>
                  </a:lnTo>
                  <a:lnTo>
                    <a:pt x="14" y="4"/>
                  </a:lnTo>
                  <a:lnTo>
                    <a:pt x="12" y="6"/>
                  </a:lnTo>
                  <a:lnTo>
                    <a:pt x="8" y="8"/>
                  </a:lnTo>
                  <a:lnTo>
                    <a:pt x="8" y="9"/>
                  </a:lnTo>
                  <a:lnTo>
                    <a:pt x="7" y="9"/>
                  </a:lnTo>
                  <a:lnTo>
                    <a:pt x="6" y="10"/>
                  </a:lnTo>
                  <a:lnTo>
                    <a:pt x="6" y="12"/>
                  </a:lnTo>
                  <a:lnTo>
                    <a:pt x="5" y="12"/>
                  </a:lnTo>
                  <a:lnTo>
                    <a:pt x="4" y="13"/>
                  </a:lnTo>
                  <a:lnTo>
                    <a:pt x="4" y="12"/>
                  </a:lnTo>
                  <a:lnTo>
                    <a:pt x="3" y="12"/>
                  </a:lnTo>
                  <a:lnTo>
                    <a:pt x="3" y="11"/>
                  </a:lnTo>
                  <a:lnTo>
                    <a:pt x="2" y="11"/>
                  </a:lnTo>
                  <a:lnTo>
                    <a:pt x="1" y="10"/>
                  </a:lnTo>
                  <a:lnTo>
                    <a:pt x="2" y="10"/>
                  </a:lnTo>
                  <a:lnTo>
                    <a:pt x="2" y="9"/>
                  </a:lnTo>
                  <a:lnTo>
                    <a:pt x="0" y="11"/>
                  </a:lnTo>
                  <a:lnTo>
                    <a:pt x="0" y="13"/>
                  </a:lnTo>
                  <a:lnTo>
                    <a:pt x="1" y="14"/>
                  </a:lnTo>
                  <a:lnTo>
                    <a:pt x="0" y="15"/>
                  </a:lnTo>
                  <a:lnTo>
                    <a:pt x="3" y="17"/>
                  </a:lnTo>
                  <a:lnTo>
                    <a:pt x="4" y="18"/>
                  </a:lnTo>
                  <a:lnTo>
                    <a:pt x="4" y="20"/>
                  </a:lnTo>
                  <a:lnTo>
                    <a:pt x="6" y="21"/>
                  </a:lnTo>
                  <a:lnTo>
                    <a:pt x="8" y="26"/>
                  </a:lnTo>
                  <a:lnTo>
                    <a:pt x="8" y="27"/>
                  </a:lnTo>
                  <a:lnTo>
                    <a:pt x="9" y="29"/>
                  </a:lnTo>
                  <a:lnTo>
                    <a:pt x="10" y="30"/>
                  </a:lnTo>
                  <a:lnTo>
                    <a:pt x="12" y="33"/>
                  </a:lnTo>
                  <a:lnTo>
                    <a:pt x="12" y="34"/>
                  </a:lnTo>
                  <a:lnTo>
                    <a:pt x="13" y="36"/>
                  </a:lnTo>
                  <a:lnTo>
                    <a:pt x="12" y="36"/>
                  </a:lnTo>
                  <a:lnTo>
                    <a:pt x="12" y="37"/>
                  </a:lnTo>
                  <a:lnTo>
                    <a:pt x="15" y="40"/>
                  </a:lnTo>
                  <a:lnTo>
                    <a:pt x="19" y="42"/>
                  </a:lnTo>
                  <a:lnTo>
                    <a:pt x="23" y="44"/>
                  </a:lnTo>
                  <a:lnTo>
                    <a:pt x="24" y="45"/>
                  </a:lnTo>
                  <a:lnTo>
                    <a:pt x="26" y="47"/>
                  </a:lnTo>
                  <a:lnTo>
                    <a:pt x="27" y="47"/>
                  </a:lnTo>
                  <a:lnTo>
                    <a:pt x="27" y="47"/>
                  </a:lnTo>
                </a:path>
              </a:pathLst>
            </a:custGeom>
            <a:solidFill>
              <a:srgbClr val="DBFEBC"/>
            </a:solidFill>
            <a:ln w="6350" cap="flat" cmpd="sng">
              <a:solidFill>
                <a:srgbClr val="00B481"/>
              </a:solidFill>
              <a:prstDash val="solid"/>
              <a:round/>
              <a:headEnd/>
              <a:tailEnd/>
            </a:ln>
            <a:effectLst/>
          </p:spPr>
          <p:txBody>
            <a:bodyPr lIns="36000" tIns="36000" rIns="36000" bIns="36000" anchor="ctr"/>
            <a:lstStyle/>
            <a:p/>
          </p:txBody>
        </p:sp>
        <p:sp>
          <p:nvSpPr>
            <p:cNvPr id="114804" name="Freeform 1140" hidden="1"/>
            <p:cNvSpPr>
              <a:spLocks/>
            </p:cNvSpPr>
            <p:nvPr/>
          </p:nvSpPr>
          <p:spPr bwMode="auto">
            <a:xfrm>
              <a:off x="1485" y="1187"/>
              <a:ext cx="170" cy="236"/>
            </a:xfrm>
            <a:custGeom>
              <a:avLst/>
              <a:gdLst/>
              <a:ahLst/>
              <a:cxnLst>
                <a:cxn ang="0">
                  <a:pos x="13" y="17"/>
                </a:cxn>
                <a:cxn ang="0">
                  <a:pos x="12" y="17"/>
                </a:cxn>
                <a:cxn ang="0">
                  <a:pos x="11" y="17"/>
                </a:cxn>
                <a:cxn ang="0">
                  <a:pos x="10" y="17"/>
                </a:cxn>
                <a:cxn ang="0">
                  <a:pos x="8" y="18"/>
                </a:cxn>
                <a:cxn ang="0">
                  <a:pos x="7" y="18"/>
                </a:cxn>
                <a:cxn ang="0">
                  <a:pos x="6" y="18"/>
                </a:cxn>
                <a:cxn ang="0">
                  <a:pos x="6" y="18"/>
                </a:cxn>
                <a:cxn ang="0">
                  <a:pos x="5" y="17"/>
                </a:cxn>
                <a:cxn ang="0">
                  <a:pos x="5" y="16"/>
                </a:cxn>
                <a:cxn ang="0">
                  <a:pos x="4" y="15"/>
                </a:cxn>
                <a:cxn ang="0">
                  <a:pos x="5" y="12"/>
                </a:cxn>
                <a:cxn ang="0">
                  <a:pos x="5" y="12"/>
                </a:cxn>
                <a:cxn ang="0">
                  <a:pos x="5" y="10"/>
                </a:cxn>
                <a:cxn ang="0">
                  <a:pos x="4" y="10"/>
                </a:cxn>
                <a:cxn ang="0">
                  <a:pos x="4" y="9"/>
                </a:cxn>
                <a:cxn ang="0">
                  <a:pos x="4" y="8"/>
                </a:cxn>
                <a:cxn ang="0">
                  <a:pos x="2" y="8"/>
                </a:cxn>
                <a:cxn ang="0">
                  <a:pos x="0" y="6"/>
                </a:cxn>
                <a:cxn ang="0">
                  <a:pos x="0" y="6"/>
                </a:cxn>
                <a:cxn ang="0">
                  <a:pos x="1" y="5"/>
                </a:cxn>
                <a:cxn ang="0">
                  <a:pos x="1" y="4"/>
                </a:cxn>
                <a:cxn ang="0">
                  <a:pos x="3" y="3"/>
                </a:cxn>
                <a:cxn ang="0">
                  <a:pos x="2" y="3"/>
                </a:cxn>
                <a:cxn ang="0">
                  <a:pos x="2" y="2"/>
                </a:cxn>
                <a:cxn ang="0">
                  <a:pos x="4" y="1"/>
                </a:cxn>
                <a:cxn ang="0">
                  <a:pos x="4" y="0"/>
                </a:cxn>
                <a:cxn ang="0">
                  <a:pos x="5" y="0"/>
                </a:cxn>
                <a:cxn ang="0">
                  <a:pos x="7" y="2"/>
                </a:cxn>
                <a:cxn ang="0">
                  <a:pos x="8" y="3"/>
                </a:cxn>
                <a:cxn ang="0">
                  <a:pos x="8" y="4"/>
                </a:cxn>
                <a:cxn ang="0">
                  <a:pos x="8" y="4"/>
                </a:cxn>
                <a:cxn ang="0">
                  <a:pos x="9" y="4"/>
                </a:cxn>
                <a:cxn ang="0">
                  <a:pos x="10" y="5"/>
                </a:cxn>
                <a:cxn ang="0">
                  <a:pos x="11" y="6"/>
                </a:cxn>
                <a:cxn ang="0">
                  <a:pos x="11" y="7"/>
                </a:cxn>
                <a:cxn ang="0">
                  <a:pos x="11" y="8"/>
                </a:cxn>
                <a:cxn ang="0">
                  <a:pos x="11" y="8"/>
                </a:cxn>
                <a:cxn ang="0">
                  <a:pos x="11" y="9"/>
                </a:cxn>
                <a:cxn ang="0">
                  <a:pos x="9" y="9"/>
                </a:cxn>
                <a:cxn ang="0">
                  <a:pos x="9" y="11"/>
                </a:cxn>
                <a:cxn ang="0">
                  <a:pos x="10" y="13"/>
                </a:cxn>
                <a:cxn ang="0">
                  <a:pos x="11" y="13"/>
                </a:cxn>
                <a:cxn ang="0">
                  <a:pos x="12" y="15"/>
                </a:cxn>
                <a:cxn ang="0">
                  <a:pos x="13" y="17"/>
                </a:cxn>
                <a:cxn ang="0">
                  <a:pos x="13" y="17"/>
                </a:cxn>
              </a:cxnLst>
              <a:rect l="0" t="0" r="r" b="b"/>
              <a:pathLst>
                <a:path w="13" h="18">
                  <a:moveTo>
                    <a:pt x="13" y="17"/>
                  </a:moveTo>
                  <a:lnTo>
                    <a:pt x="12" y="17"/>
                  </a:lnTo>
                  <a:lnTo>
                    <a:pt x="11" y="17"/>
                  </a:lnTo>
                  <a:lnTo>
                    <a:pt x="10" y="17"/>
                  </a:lnTo>
                  <a:lnTo>
                    <a:pt x="8" y="18"/>
                  </a:lnTo>
                  <a:lnTo>
                    <a:pt x="7" y="18"/>
                  </a:lnTo>
                  <a:lnTo>
                    <a:pt x="6" y="18"/>
                  </a:lnTo>
                  <a:lnTo>
                    <a:pt x="6" y="18"/>
                  </a:lnTo>
                  <a:lnTo>
                    <a:pt x="5" y="17"/>
                  </a:lnTo>
                  <a:lnTo>
                    <a:pt x="5" y="16"/>
                  </a:lnTo>
                  <a:lnTo>
                    <a:pt x="4" y="15"/>
                  </a:lnTo>
                  <a:lnTo>
                    <a:pt x="5" y="12"/>
                  </a:lnTo>
                  <a:lnTo>
                    <a:pt x="5" y="12"/>
                  </a:lnTo>
                  <a:lnTo>
                    <a:pt x="5" y="10"/>
                  </a:lnTo>
                  <a:lnTo>
                    <a:pt x="4" y="10"/>
                  </a:lnTo>
                  <a:lnTo>
                    <a:pt x="4" y="9"/>
                  </a:lnTo>
                  <a:lnTo>
                    <a:pt x="4" y="8"/>
                  </a:lnTo>
                  <a:lnTo>
                    <a:pt x="2" y="8"/>
                  </a:lnTo>
                  <a:lnTo>
                    <a:pt x="0" y="6"/>
                  </a:lnTo>
                  <a:lnTo>
                    <a:pt x="0" y="6"/>
                  </a:lnTo>
                  <a:lnTo>
                    <a:pt x="1" y="5"/>
                  </a:lnTo>
                  <a:lnTo>
                    <a:pt x="1" y="4"/>
                  </a:lnTo>
                  <a:lnTo>
                    <a:pt x="3" y="3"/>
                  </a:lnTo>
                  <a:lnTo>
                    <a:pt x="2" y="3"/>
                  </a:lnTo>
                  <a:lnTo>
                    <a:pt x="2" y="2"/>
                  </a:lnTo>
                  <a:lnTo>
                    <a:pt x="4" y="1"/>
                  </a:lnTo>
                  <a:lnTo>
                    <a:pt x="4" y="0"/>
                  </a:lnTo>
                  <a:lnTo>
                    <a:pt x="5" y="0"/>
                  </a:lnTo>
                  <a:lnTo>
                    <a:pt x="7" y="2"/>
                  </a:lnTo>
                  <a:lnTo>
                    <a:pt x="8" y="3"/>
                  </a:lnTo>
                  <a:lnTo>
                    <a:pt x="8" y="4"/>
                  </a:lnTo>
                  <a:lnTo>
                    <a:pt x="8" y="4"/>
                  </a:lnTo>
                  <a:lnTo>
                    <a:pt x="9" y="4"/>
                  </a:lnTo>
                  <a:lnTo>
                    <a:pt x="10" y="5"/>
                  </a:lnTo>
                  <a:lnTo>
                    <a:pt x="11" y="6"/>
                  </a:lnTo>
                  <a:lnTo>
                    <a:pt x="11" y="7"/>
                  </a:lnTo>
                  <a:lnTo>
                    <a:pt x="11" y="8"/>
                  </a:lnTo>
                  <a:lnTo>
                    <a:pt x="11" y="8"/>
                  </a:lnTo>
                  <a:lnTo>
                    <a:pt x="11" y="9"/>
                  </a:lnTo>
                  <a:lnTo>
                    <a:pt x="9" y="9"/>
                  </a:lnTo>
                  <a:lnTo>
                    <a:pt x="9" y="11"/>
                  </a:lnTo>
                  <a:lnTo>
                    <a:pt x="10" y="13"/>
                  </a:lnTo>
                  <a:lnTo>
                    <a:pt x="11" y="13"/>
                  </a:lnTo>
                  <a:lnTo>
                    <a:pt x="12" y="15"/>
                  </a:lnTo>
                  <a:lnTo>
                    <a:pt x="13" y="17"/>
                  </a:lnTo>
                  <a:lnTo>
                    <a:pt x="13" y="17"/>
                  </a:lnTo>
                </a:path>
              </a:pathLst>
            </a:custGeom>
            <a:solidFill>
              <a:srgbClr val="DDF2FA"/>
            </a:solidFill>
            <a:ln w="6350" cap="flat" cmpd="sng">
              <a:solidFill>
                <a:srgbClr val="265DCA"/>
              </a:solidFill>
              <a:prstDash val="solid"/>
              <a:round/>
              <a:headEnd type="none" w="med" len="med"/>
              <a:tailEnd type="none" w="med" len="med"/>
            </a:ln>
            <a:effectLst/>
          </p:spPr>
          <p:txBody>
            <a:bodyPr lIns="36000" tIns="36000" rIns="36000" bIns="36000" anchor="ctr"/>
            <a:lstStyle/>
            <a:p/>
          </p:txBody>
        </p:sp>
        <p:sp>
          <p:nvSpPr>
            <p:cNvPr id="114805" name="Freeform 1141" hidden="1"/>
            <p:cNvSpPr>
              <a:spLocks/>
            </p:cNvSpPr>
            <p:nvPr/>
          </p:nvSpPr>
          <p:spPr bwMode="auto">
            <a:xfrm>
              <a:off x="1603" y="1266"/>
              <a:ext cx="131" cy="144"/>
            </a:xfrm>
            <a:custGeom>
              <a:avLst/>
              <a:gdLst/>
              <a:ahLst/>
              <a:cxnLst>
                <a:cxn ang="0">
                  <a:pos x="9" y="10"/>
                </a:cxn>
                <a:cxn ang="0">
                  <a:pos x="8" y="9"/>
                </a:cxn>
                <a:cxn ang="0">
                  <a:pos x="7" y="10"/>
                </a:cxn>
                <a:cxn ang="0">
                  <a:pos x="6" y="9"/>
                </a:cxn>
                <a:cxn ang="0">
                  <a:pos x="6" y="10"/>
                </a:cxn>
                <a:cxn ang="0">
                  <a:pos x="5" y="11"/>
                </a:cxn>
                <a:cxn ang="0">
                  <a:pos x="4" y="11"/>
                </a:cxn>
                <a:cxn ang="0">
                  <a:pos x="3" y="9"/>
                </a:cxn>
                <a:cxn ang="0">
                  <a:pos x="2" y="7"/>
                </a:cxn>
                <a:cxn ang="0">
                  <a:pos x="1" y="7"/>
                </a:cxn>
                <a:cxn ang="0">
                  <a:pos x="0" y="5"/>
                </a:cxn>
                <a:cxn ang="0">
                  <a:pos x="0" y="3"/>
                </a:cxn>
                <a:cxn ang="0">
                  <a:pos x="2" y="3"/>
                </a:cxn>
                <a:cxn ang="0">
                  <a:pos x="2" y="2"/>
                </a:cxn>
                <a:cxn ang="0">
                  <a:pos x="2" y="2"/>
                </a:cxn>
                <a:cxn ang="0">
                  <a:pos x="2" y="1"/>
                </a:cxn>
                <a:cxn ang="0">
                  <a:pos x="3" y="0"/>
                </a:cxn>
                <a:cxn ang="0">
                  <a:pos x="4" y="1"/>
                </a:cxn>
                <a:cxn ang="0">
                  <a:pos x="8" y="0"/>
                </a:cxn>
                <a:cxn ang="0">
                  <a:pos x="10" y="1"/>
                </a:cxn>
                <a:cxn ang="0">
                  <a:pos x="10" y="2"/>
                </a:cxn>
                <a:cxn ang="0">
                  <a:pos x="9" y="3"/>
                </a:cxn>
                <a:cxn ang="0">
                  <a:pos x="10" y="5"/>
                </a:cxn>
                <a:cxn ang="0">
                  <a:pos x="10" y="6"/>
                </a:cxn>
                <a:cxn ang="0">
                  <a:pos x="10" y="9"/>
                </a:cxn>
                <a:cxn ang="0">
                  <a:pos x="9" y="10"/>
                </a:cxn>
                <a:cxn ang="0">
                  <a:pos x="9" y="10"/>
                </a:cxn>
              </a:cxnLst>
              <a:rect l="0" t="0" r="r" b="b"/>
              <a:pathLst>
                <a:path w="10" h="11">
                  <a:moveTo>
                    <a:pt x="9" y="10"/>
                  </a:moveTo>
                  <a:lnTo>
                    <a:pt x="8" y="9"/>
                  </a:lnTo>
                  <a:lnTo>
                    <a:pt x="7" y="10"/>
                  </a:lnTo>
                  <a:lnTo>
                    <a:pt x="6" y="9"/>
                  </a:lnTo>
                  <a:lnTo>
                    <a:pt x="6" y="10"/>
                  </a:lnTo>
                  <a:lnTo>
                    <a:pt x="5" y="11"/>
                  </a:lnTo>
                  <a:lnTo>
                    <a:pt x="4" y="11"/>
                  </a:lnTo>
                  <a:lnTo>
                    <a:pt x="3" y="9"/>
                  </a:lnTo>
                  <a:lnTo>
                    <a:pt x="2" y="7"/>
                  </a:lnTo>
                  <a:lnTo>
                    <a:pt x="1" y="7"/>
                  </a:lnTo>
                  <a:lnTo>
                    <a:pt x="0" y="5"/>
                  </a:lnTo>
                  <a:lnTo>
                    <a:pt x="0" y="3"/>
                  </a:lnTo>
                  <a:lnTo>
                    <a:pt x="2" y="3"/>
                  </a:lnTo>
                  <a:lnTo>
                    <a:pt x="2" y="2"/>
                  </a:lnTo>
                  <a:lnTo>
                    <a:pt x="2" y="2"/>
                  </a:lnTo>
                  <a:lnTo>
                    <a:pt x="2" y="1"/>
                  </a:lnTo>
                  <a:lnTo>
                    <a:pt x="3" y="0"/>
                  </a:lnTo>
                  <a:lnTo>
                    <a:pt x="4" y="1"/>
                  </a:lnTo>
                  <a:lnTo>
                    <a:pt x="8" y="0"/>
                  </a:lnTo>
                  <a:lnTo>
                    <a:pt x="10" y="1"/>
                  </a:lnTo>
                  <a:lnTo>
                    <a:pt x="10" y="2"/>
                  </a:lnTo>
                  <a:lnTo>
                    <a:pt x="9" y="3"/>
                  </a:lnTo>
                  <a:lnTo>
                    <a:pt x="10" y="5"/>
                  </a:lnTo>
                  <a:lnTo>
                    <a:pt x="10" y="6"/>
                  </a:lnTo>
                  <a:lnTo>
                    <a:pt x="10" y="9"/>
                  </a:lnTo>
                  <a:lnTo>
                    <a:pt x="9" y="10"/>
                  </a:lnTo>
                  <a:lnTo>
                    <a:pt x="9" y="10"/>
                  </a:lnTo>
                </a:path>
              </a:pathLst>
            </a:custGeom>
            <a:solidFill>
              <a:srgbClr val="DDF2FA"/>
            </a:solidFill>
            <a:ln w="6350" cap="flat" cmpd="sng">
              <a:solidFill>
                <a:srgbClr val="265DCA"/>
              </a:solidFill>
              <a:prstDash val="solid"/>
              <a:round/>
              <a:headEnd type="none" w="med" len="med"/>
              <a:tailEnd type="none" w="med" len="med"/>
            </a:ln>
            <a:effectLst/>
          </p:spPr>
          <p:txBody>
            <a:bodyPr lIns="36000" tIns="36000" rIns="36000" bIns="36000" anchor="ctr"/>
            <a:lstStyle/>
            <a:p/>
          </p:txBody>
        </p:sp>
        <p:sp>
          <p:nvSpPr>
            <p:cNvPr id="114806" name="Freeform 1142" hidden="1"/>
            <p:cNvSpPr>
              <a:spLocks/>
            </p:cNvSpPr>
            <p:nvPr/>
          </p:nvSpPr>
          <p:spPr bwMode="auto">
            <a:xfrm>
              <a:off x="1065" y="1292"/>
              <a:ext cx="1324" cy="1390"/>
            </a:xfrm>
            <a:custGeom>
              <a:avLst/>
              <a:gdLst/>
              <a:ahLst/>
              <a:cxnLst>
                <a:cxn ang="0">
                  <a:pos x="56" y="102"/>
                </a:cxn>
                <a:cxn ang="0">
                  <a:pos x="62" y="93"/>
                </a:cxn>
                <a:cxn ang="0">
                  <a:pos x="65" y="87"/>
                </a:cxn>
                <a:cxn ang="0">
                  <a:pos x="66" y="81"/>
                </a:cxn>
                <a:cxn ang="0">
                  <a:pos x="75" y="75"/>
                </a:cxn>
                <a:cxn ang="0">
                  <a:pos x="76" y="75"/>
                </a:cxn>
                <a:cxn ang="0">
                  <a:pos x="82" y="74"/>
                </a:cxn>
                <a:cxn ang="0">
                  <a:pos x="86" y="68"/>
                </a:cxn>
                <a:cxn ang="0">
                  <a:pos x="90" y="60"/>
                </a:cxn>
                <a:cxn ang="0">
                  <a:pos x="91" y="47"/>
                </a:cxn>
                <a:cxn ang="0">
                  <a:pos x="97" y="41"/>
                </a:cxn>
                <a:cxn ang="0">
                  <a:pos x="101" y="32"/>
                </a:cxn>
                <a:cxn ang="0">
                  <a:pos x="95" y="27"/>
                </a:cxn>
                <a:cxn ang="0">
                  <a:pos x="83" y="21"/>
                </a:cxn>
                <a:cxn ang="0">
                  <a:pos x="77" y="20"/>
                </a:cxn>
                <a:cxn ang="0">
                  <a:pos x="75" y="18"/>
                </a:cxn>
                <a:cxn ang="0">
                  <a:pos x="71" y="16"/>
                </a:cxn>
                <a:cxn ang="0">
                  <a:pos x="66" y="18"/>
                </a:cxn>
                <a:cxn ang="0">
                  <a:pos x="60" y="19"/>
                </a:cxn>
                <a:cxn ang="0">
                  <a:pos x="58" y="18"/>
                </a:cxn>
                <a:cxn ang="0">
                  <a:pos x="59" y="17"/>
                </a:cxn>
                <a:cxn ang="0">
                  <a:pos x="58" y="17"/>
                </a:cxn>
                <a:cxn ang="0">
                  <a:pos x="61" y="9"/>
                </a:cxn>
                <a:cxn ang="0">
                  <a:pos x="58" y="3"/>
                </a:cxn>
                <a:cxn ang="0">
                  <a:pos x="53" y="8"/>
                </a:cxn>
                <a:cxn ang="0">
                  <a:pos x="48" y="8"/>
                </a:cxn>
                <a:cxn ang="0">
                  <a:pos x="45" y="9"/>
                </a:cxn>
                <a:cxn ang="0">
                  <a:pos x="40" y="10"/>
                </a:cxn>
                <a:cxn ang="0">
                  <a:pos x="37" y="9"/>
                </a:cxn>
                <a:cxn ang="0">
                  <a:pos x="37" y="4"/>
                </a:cxn>
                <a:cxn ang="0">
                  <a:pos x="36" y="0"/>
                </a:cxn>
                <a:cxn ang="0">
                  <a:pos x="32" y="2"/>
                </a:cxn>
                <a:cxn ang="0">
                  <a:pos x="27" y="4"/>
                </a:cxn>
                <a:cxn ang="0">
                  <a:pos x="25" y="4"/>
                </a:cxn>
                <a:cxn ang="0">
                  <a:pos x="27" y="8"/>
                </a:cxn>
                <a:cxn ang="0">
                  <a:pos x="21" y="12"/>
                </a:cxn>
                <a:cxn ang="0">
                  <a:pos x="17" y="9"/>
                </a:cxn>
                <a:cxn ang="0">
                  <a:pos x="14" y="9"/>
                </a:cxn>
                <a:cxn ang="0">
                  <a:pos x="11" y="11"/>
                </a:cxn>
                <a:cxn ang="0">
                  <a:pos x="10" y="14"/>
                </a:cxn>
                <a:cxn ang="0">
                  <a:pos x="10" y="22"/>
                </a:cxn>
                <a:cxn ang="0">
                  <a:pos x="5" y="26"/>
                </a:cxn>
                <a:cxn ang="0">
                  <a:pos x="1" y="31"/>
                </a:cxn>
                <a:cxn ang="0">
                  <a:pos x="2" y="38"/>
                </a:cxn>
                <a:cxn ang="0">
                  <a:pos x="7" y="39"/>
                </a:cxn>
                <a:cxn ang="0">
                  <a:pos x="11" y="42"/>
                </a:cxn>
                <a:cxn ang="0">
                  <a:pos x="22" y="39"/>
                </a:cxn>
                <a:cxn ang="0">
                  <a:pos x="22" y="43"/>
                </a:cxn>
                <a:cxn ang="0">
                  <a:pos x="28" y="47"/>
                </a:cxn>
                <a:cxn ang="0">
                  <a:pos x="34" y="49"/>
                </a:cxn>
                <a:cxn ang="0">
                  <a:pos x="34" y="53"/>
                </a:cxn>
                <a:cxn ang="0">
                  <a:pos x="40" y="59"/>
                </a:cxn>
                <a:cxn ang="0">
                  <a:pos x="41" y="65"/>
                </a:cxn>
                <a:cxn ang="0">
                  <a:pos x="41" y="68"/>
                </a:cxn>
                <a:cxn ang="0">
                  <a:pos x="45" y="72"/>
                </a:cxn>
                <a:cxn ang="0">
                  <a:pos x="48" y="77"/>
                </a:cxn>
                <a:cxn ang="0">
                  <a:pos x="50" y="79"/>
                </a:cxn>
                <a:cxn ang="0">
                  <a:pos x="52" y="84"/>
                </a:cxn>
                <a:cxn ang="0">
                  <a:pos x="46" y="90"/>
                </a:cxn>
                <a:cxn ang="0">
                  <a:pos x="43" y="95"/>
                </a:cxn>
                <a:cxn ang="0">
                  <a:pos x="47" y="98"/>
                </a:cxn>
                <a:cxn ang="0">
                  <a:pos x="50" y="100"/>
                </a:cxn>
                <a:cxn ang="0">
                  <a:pos x="53" y="104"/>
                </a:cxn>
              </a:cxnLst>
              <a:rect l="0" t="0" r="r" b="b"/>
              <a:pathLst>
                <a:path w="101" h="106">
                  <a:moveTo>
                    <a:pt x="53" y="106"/>
                  </a:moveTo>
                  <a:lnTo>
                    <a:pt x="54" y="105"/>
                  </a:lnTo>
                  <a:lnTo>
                    <a:pt x="55" y="103"/>
                  </a:lnTo>
                  <a:lnTo>
                    <a:pt x="56" y="102"/>
                  </a:lnTo>
                  <a:lnTo>
                    <a:pt x="59" y="99"/>
                  </a:lnTo>
                  <a:lnTo>
                    <a:pt x="61" y="96"/>
                  </a:lnTo>
                  <a:lnTo>
                    <a:pt x="61" y="95"/>
                  </a:lnTo>
                  <a:lnTo>
                    <a:pt x="62" y="93"/>
                  </a:lnTo>
                  <a:lnTo>
                    <a:pt x="63" y="91"/>
                  </a:lnTo>
                  <a:lnTo>
                    <a:pt x="64" y="91"/>
                  </a:lnTo>
                  <a:lnTo>
                    <a:pt x="65" y="90"/>
                  </a:lnTo>
                  <a:lnTo>
                    <a:pt x="65" y="87"/>
                  </a:lnTo>
                  <a:lnTo>
                    <a:pt x="66" y="86"/>
                  </a:lnTo>
                  <a:lnTo>
                    <a:pt x="65" y="86"/>
                  </a:lnTo>
                  <a:lnTo>
                    <a:pt x="65" y="83"/>
                  </a:lnTo>
                  <a:lnTo>
                    <a:pt x="66" y="81"/>
                  </a:lnTo>
                  <a:lnTo>
                    <a:pt x="70" y="78"/>
                  </a:lnTo>
                  <a:lnTo>
                    <a:pt x="72" y="77"/>
                  </a:lnTo>
                  <a:lnTo>
                    <a:pt x="73" y="76"/>
                  </a:lnTo>
                  <a:lnTo>
                    <a:pt x="75" y="75"/>
                  </a:lnTo>
                  <a:lnTo>
                    <a:pt x="76" y="75"/>
                  </a:lnTo>
                  <a:lnTo>
                    <a:pt x="76" y="75"/>
                  </a:lnTo>
                  <a:lnTo>
                    <a:pt x="76" y="74"/>
                  </a:lnTo>
                  <a:lnTo>
                    <a:pt x="76" y="75"/>
                  </a:lnTo>
                  <a:lnTo>
                    <a:pt x="77" y="74"/>
                  </a:lnTo>
                  <a:lnTo>
                    <a:pt x="78" y="74"/>
                  </a:lnTo>
                  <a:lnTo>
                    <a:pt x="79" y="74"/>
                  </a:lnTo>
                  <a:lnTo>
                    <a:pt x="82" y="74"/>
                  </a:lnTo>
                  <a:lnTo>
                    <a:pt x="82" y="73"/>
                  </a:lnTo>
                  <a:lnTo>
                    <a:pt x="85" y="72"/>
                  </a:lnTo>
                  <a:lnTo>
                    <a:pt x="85" y="70"/>
                  </a:lnTo>
                  <a:lnTo>
                    <a:pt x="86" y="68"/>
                  </a:lnTo>
                  <a:lnTo>
                    <a:pt x="87" y="66"/>
                  </a:lnTo>
                  <a:lnTo>
                    <a:pt x="88" y="65"/>
                  </a:lnTo>
                  <a:lnTo>
                    <a:pt x="89" y="61"/>
                  </a:lnTo>
                  <a:lnTo>
                    <a:pt x="90" y="60"/>
                  </a:lnTo>
                  <a:lnTo>
                    <a:pt x="90" y="55"/>
                  </a:lnTo>
                  <a:lnTo>
                    <a:pt x="90" y="51"/>
                  </a:lnTo>
                  <a:lnTo>
                    <a:pt x="90" y="48"/>
                  </a:lnTo>
                  <a:lnTo>
                    <a:pt x="91" y="47"/>
                  </a:lnTo>
                  <a:lnTo>
                    <a:pt x="92" y="47"/>
                  </a:lnTo>
                  <a:lnTo>
                    <a:pt x="92" y="47"/>
                  </a:lnTo>
                  <a:lnTo>
                    <a:pt x="94" y="43"/>
                  </a:lnTo>
                  <a:lnTo>
                    <a:pt x="97" y="41"/>
                  </a:lnTo>
                  <a:lnTo>
                    <a:pt x="97" y="41"/>
                  </a:lnTo>
                  <a:lnTo>
                    <a:pt x="100" y="37"/>
                  </a:lnTo>
                  <a:lnTo>
                    <a:pt x="101" y="34"/>
                  </a:lnTo>
                  <a:lnTo>
                    <a:pt x="101" y="32"/>
                  </a:lnTo>
                  <a:lnTo>
                    <a:pt x="101" y="31"/>
                  </a:lnTo>
                  <a:lnTo>
                    <a:pt x="100" y="28"/>
                  </a:lnTo>
                  <a:lnTo>
                    <a:pt x="99" y="27"/>
                  </a:lnTo>
                  <a:lnTo>
                    <a:pt x="95" y="27"/>
                  </a:lnTo>
                  <a:lnTo>
                    <a:pt x="91" y="23"/>
                  </a:lnTo>
                  <a:lnTo>
                    <a:pt x="89" y="22"/>
                  </a:lnTo>
                  <a:lnTo>
                    <a:pt x="88" y="21"/>
                  </a:lnTo>
                  <a:lnTo>
                    <a:pt x="83" y="21"/>
                  </a:lnTo>
                  <a:lnTo>
                    <a:pt x="79" y="20"/>
                  </a:lnTo>
                  <a:lnTo>
                    <a:pt x="78" y="20"/>
                  </a:lnTo>
                  <a:lnTo>
                    <a:pt x="76" y="21"/>
                  </a:lnTo>
                  <a:lnTo>
                    <a:pt x="77" y="20"/>
                  </a:lnTo>
                  <a:lnTo>
                    <a:pt x="76" y="19"/>
                  </a:lnTo>
                  <a:lnTo>
                    <a:pt x="76" y="19"/>
                  </a:lnTo>
                  <a:lnTo>
                    <a:pt x="76" y="19"/>
                  </a:lnTo>
                  <a:lnTo>
                    <a:pt x="75" y="18"/>
                  </a:lnTo>
                  <a:lnTo>
                    <a:pt x="74" y="18"/>
                  </a:lnTo>
                  <a:lnTo>
                    <a:pt x="74" y="17"/>
                  </a:lnTo>
                  <a:lnTo>
                    <a:pt x="72" y="16"/>
                  </a:lnTo>
                  <a:lnTo>
                    <a:pt x="71" y="16"/>
                  </a:lnTo>
                  <a:lnTo>
                    <a:pt x="69" y="15"/>
                  </a:lnTo>
                  <a:lnTo>
                    <a:pt x="67" y="15"/>
                  </a:lnTo>
                  <a:lnTo>
                    <a:pt x="67" y="16"/>
                  </a:lnTo>
                  <a:lnTo>
                    <a:pt x="66" y="18"/>
                  </a:lnTo>
                  <a:lnTo>
                    <a:pt x="65" y="18"/>
                  </a:lnTo>
                  <a:lnTo>
                    <a:pt x="64" y="20"/>
                  </a:lnTo>
                  <a:lnTo>
                    <a:pt x="63" y="18"/>
                  </a:lnTo>
                  <a:lnTo>
                    <a:pt x="60" y="19"/>
                  </a:lnTo>
                  <a:lnTo>
                    <a:pt x="59" y="19"/>
                  </a:lnTo>
                  <a:lnTo>
                    <a:pt x="58" y="19"/>
                  </a:lnTo>
                  <a:lnTo>
                    <a:pt x="58" y="19"/>
                  </a:lnTo>
                  <a:lnTo>
                    <a:pt x="58" y="18"/>
                  </a:lnTo>
                  <a:lnTo>
                    <a:pt x="60" y="19"/>
                  </a:lnTo>
                  <a:lnTo>
                    <a:pt x="60" y="18"/>
                  </a:lnTo>
                  <a:lnTo>
                    <a:pt x="60" y="17"/>
                  </a:lnTo>
                  <a:lnTo>
                    <a:pt x="59" y="17"/>
                  </a:lnTo>
                  <a:lnTo>
                    <a:pt x="60" y="16"/>
                  </a:lnTo>
                  <a:lnTo>
                    <a:pt x="59" y="16"/>
                  </a:lnTo>
                  <a:lnTo>
                    <a:pt x="59" y="17"/>
                  </a:lnTo>
                  <a:lnTo>
                    <a:pt x="58" y="17"/>
                  </a:lnTo>
                  <a:lnTo>
                    <a:pt x="58" y="15"/>
                  </a:lnTo>
                  <a:lnTo>
                    <a:pt x="62" y="11"/>
                  </a:lnTo>
                  <a:lnTo>
                    <a:pt x="62" y="9"/>
                  </a:lnTo>
                  <a:lnTo>
                    <a:pt x="61" y="9"/>
                  </a:lnTo>
                  <a:lnTo>
                    <a:pt x="60" y="6"/>
                  </a:lnTo>
                  <a:lnTo>
                    <a:pt x="59" y="4"/>
                  </a:lnTo>
                  <a:lnTo>
                    <a:pt x="58" y="3"/>
                  </a:lnTo>
                  <a:lnTo>
                    <a:pt x="58" y="3"/>
                  </a:lnTo>
                  <a:lnTo>
                    <a:pt x="56" y="6"/>
                  </a:lnTo>
                  <a:lnTo>
                    <a:pt x="55" y="7"/>
                  </a:lnTo>
                  <a:lnTo>
                    <a:pt x="54" y="8"/>
                  </a:lnTo>
                  <a:lnTo>
                    <a:pt x="53" y="8"/>
                  </a:lnTo>
                  <a:lnTo>
                    <a:pt x="51" y="9"/>
                  </a:lnTo>
                  <a:lnTo>
                    <a:pt x="50" y="8"/>
                  </a:lnTo>
                  <a:lnTo>
                    <a:pt x="49" y="7"/>
                  </a:lnTo>
                  <a:lnTo>
                    <a:pt x="48" y="8"/>
                  </a:lnTo>
                  <a:lnTo>
                    <a:pt x="47" y="7"/>
                  </a:lnTo>
                  <a:lnTo>
                    <a:pt x="47" y="8"/>
                  </a:lnTo>
                  <a:lnTo>
                    <a:pt x="46" y="9"/>
                  </a:lnTo>
                  <a:lnTo>
                    <a:pt x="45" y="9"/>
                  </a:lnTo>
                  <a:lnTo>
                    <a:pt x="44" y="9"/>
                  </a:lnTo>
                  <a:lnTo>
                    <a:pt x="43" y="9"/>
                  </a:lnTo>
                  <a:lnTo>
                    <a:pt x="42" y="9"/>
                  </a:lnTo>
                  <a:lnTo>
                    <a:pt x="40" y="10"/>
                  </a:lnTo>
                  <a:lnTo>
                    <a:pt x="39" y="10"/>
                  </a:lnTo>
                  <a:lnTo>
                    <a:pt x="38" y="10"/>
                  </a:lnTo>
                  <a:lnTo>
                    <a:pt x="38" y="10"/>
                  </a:lnTo>
                  <a:lnTo>
                    <a:pt x="37" y="9"/>
                  </a:lnTo>
                  <a:lnTo>
                    <a:pt x="37" y="8"/>
                  </a:lnTo>
                  <a:lnTo>
                    <a:pt x="36" y="7"/>
                  </a:lnTo>
                  <a:lnTo>
                    <a:pt x="37" y="4"/>
                  </a:lnTo>
                  <a:lnTo>
                    <a:pt x="37" y="4"/>
                  </a:lnTo>
                  <a:lnTo>
                    <a:pt x="37" y="2"/>
                  </a:lnTo>
                  <a:lnTo>
                    <a:pt x="36" y="2"/>
                  </a:lnTo>
                  <a:lnTo>
                    <a:pt x="36" y="1"/>
                  </a:lnTo>
                  <a:lnTo>
                    <a:pt x="36" y="0"/>
                  </a:lnTo>
                  <a:lnTo>
                    <a:pt x="34" y="0"/>
                  </a:lnTo>
                  <a:lnTo>
                    <a:pt x="34" y="1"/>
                  </a:lnTo>
                  <a:lnTo>
                    <a:pt x="33" y="2"/>
                  </a:lnTo>
                  <a:lnTo>
                    <a:pt x="32" y="2"/>
                  </a:lnTo>
                  <a:lnTo>
                    <a:pt x="31" y="3"/>
                  </a:lnTo>
                  <a:lnTo>
                    <a:pt x="29" y="3"/>
                  </a:lnTo>
                  <a:lnTo>
                    <a:pt x="28" y="4"/>
                  </a:lnTo>
                  <a:lnTo>
                    <a:pt x="27" y="4"/>
                  </a:lnTo>
                  <a:lnTo>
                    <a:pt x="25" y="3"/>
                  </a:lnTo>
                  <a:lnTo>
                    <a:pt x="23" y="3"/>
                  </a:lnTo>
                  <a:lnTo>
                    <a:pt x="24" y="4"/>
                  </a:lnTo>
                  <a:lnTo>
                    <a:pt x="25" y="4"/>
                  </a:lnTo>
                  <a:lnTo>
                    <a:pt x="25" y="6"/>
                  </a:lnTo>
                  <a:lnTo>
                    <a:pt x="25" y="7"/>
                  </a:lnTo>
                  <a:lnTo>
                    <a:pt x="27" y="8"/>
                  </a:lnTo>
                  <a:lnTo>
                    <a:pt x="27" y="8"/>
                  </a:lnTo>
                  <a:lnTo>
                    <a:pt x="25" y="9"/>
                  </a:lnTo>
                  <a:lnTo>
                    <a:pt x="25" y="10"/>
                  </a:lnTo>
                  <a:lnTo>
                    <a:pt x="22" y="11"/>
                  </a:lnTo>
                  <a:lnTo>
                    <a:pt x="21" y="12"/>
                  </a:lnTo>
                  <a:lnTo>
                    <a:pt x="19" y="12"/>
                  </a:lnTo>
                  <a:lnTo>
                    <a:pt x="18" y="10"/>
                  </a:lnTo>
                  <a:lnTo>
                    <a:pt x="17" y="11"/>
                  </a:lnTo>
                  <a:lnTo>
                    <a:pt x="17" y="9"/>
                  </a:lnTo>
                  <a:lnTo>
                    <a:pt x="16" y="9"/>
                  </a:lnTo>
                  <a:lnTo>
                    <a:pt x="15" y="9"/>
                  </a:lnTo>
                  <a:lnTo>
                    <a:pt x="14" y="9"/>
                  </a:lnTo>
                  <a:lnTo>
                    <a:pt x="14" y="9"/>
                  </a:lnTo>
                  <a:lnTo>
                    <a:pt x="10" y="9"/>
                  </a:lnTo>
                  <a:lnTo>
                    <a:pt x="10" y="11"/>
                  </a:lnTo>
                  <a:lnTo>
                    <a:pt x="11" y="11"/>
                  </a:lnTo>
                  <a:lnTo>
                    <a:pt x="11" y="11"/>
                  </a:lnTo>
                  <a:lnTo>
                    <a:pt x="12" y="12"/>
                  </a:lnTo>
                  <a:lnTo>
                    <a:pt x="11" y="12"/>
                  </a:lnTo>
                  <a:lnTo>
                    <a:pt x="10" y="12"/>
                  </a:lnTo>
                  <a:lnTo>
                    <a:pt x="10" y="14"/>
                  </a:lnTo>
                  <a:lnTo>
                    <a:pt x="11" y="15"/>
                  </a:lnTo>
                  <a:lnTo>
                    <a:pt x="11" y="17"/>
                  </a:lnTo>
                  <a:lnTo>
                    <a:pt x="11" y="19"/>
                  </a:lnTo>
                  <a:lnTo>
                    <a:pt x="10" y="22"/>
                  </a:lnTo>
                  <a:lnTo>
                    <a:pt x="10" y="24"/>
                  </a:lnTo>
                  <a:lnTo>
                    <a:pt x="9" y="25"/>
                  </a:lnTo>
                  <a:lnTo>
                    <a:pt x="9" y="25"/>
                  </a:lnTo>
                  <a:lnTo>
                    <a:pt x="5" y="26"/>
                  </a:lnTo>
                  <a:lnTo>
                    <a:pt x="3" y="27"/>
                  </a:lnTo>
                  <a:lnTo>
                    <a:pt x="2" y="29"/>
                  </a:lnTo>
                  <a:lnTo>
                    <a:pt x="2" y="31"/>
                  </a:lnTo>
                  <a:lnTo>
                    <a:pt x="1" y="31"/>
                  </a:lnTo>
                  <a:lnTo>
                    <a:pt x="0" y="33"/>
                  </a:lnTo>
                  <a:lnTo>
                    <a:pt x="1" y="35"/>
                  </a:lnTo>
                  <a:lnTo>
                    <a:pt x="2" y="37"/>
                  </a:lnTo>
                  <a:lnTo>
                    <a:pt x="2" y="38"/>
                  </a:lnTo>
                  <a:lnTo>
                    <a:pt x="4" y="38"/>
                  </a:lnTo>
                  <a:lnTo>
                    <a:pt x="4" y="39"/>
                  </a:lnTo>
                  <a:lnTo>
                    <a:pt x="6" y="39"/>
                  </a:lnTo>
                  <a:lnTo>
                    <a:pt x="7" y="39"/>
                  </a:lnTo>
                  <a:lnTo>
                    <a:pt x="8" y="38"/>
                  </a:lnTo>
                  <a:lnTo>
                    <a:pt x="8" y="42"/>
                  </a:lnTo>
                  <a:lnTo>
                    <a:pt x="9" y="42"/>
                  </a:lnTo>
                  <a:lnTo>
                    <a:pt x="11" y="42"/>
                  </a:lnTo>
                  <a:lnTo>
                    <a:pt x="14" y="42"/>
                  </a:lnTo>
                  <a:lnTo>
                    <a:pt x="16" y="41"/>
                  </a:lnTo>
                  <a:lnTo>
                    <a:pt x="18" y="39"/>
                  </a:lnTo>
                  <a:lnTo>
                    <a:pt x="22" y="39"/>
                  </a:lnTo>
                  <a:lnTo>
                    <a:pt x="22" y="39"/>
                  </a:lnTo>
                  <a:lnTo>
                    <a:pt x="22" y="40"/>
                  </a:lnTo>
                  <a:lnTo>
                    <a:pt x="22" y="41"/>
                  </a:lnTo>
                  <a:lnTo>
                    <a:pt x="22" y="43"/>
                  </a:lnTo>
                  <a:lnTo>
                    <a:pt x="22" y="45"/>
                  </a:lnTo>
                  <a:lnTo>
                    <a:pt x="24" y="46"/>
                  </a:lnTo>
                  <a:lnTo>
                    <a:pt x="27" y="46"/>
                  </a:lnTo>
                  <a:lnTo>
                    <a:pt x="28" y="47"/>
                  </a:lnTo>
                  <a:lnTo>
                    <a:pt x="30" y="48"/>
                  </a:lnTo>
                  <a:lnTo>
                    <a:pt x="31" y="49"/>
                  </a:lnTo>
                  <a:lnTo>
                    <a:pt x="33" y="49"/>
                  </a:lnTo>
                  <a:lnTo>
                    <a:pt x="34" y="49"/>
                  </a:lnTo>
                  <a:lnTo>
                    <a:pt x="34" y="50"/>
                  </a:lnTo>
                  <a:lnTo>
                    <a:pt x="35" y="52"/>
                  </a:lnTo>
                  <a:lnTo>
                    <a:pt x="35" y="53"/>
                  </a:lnTo>
                  <a:lnTo>
                    <a:pt x="34" y="53"/>
                  </a:lnTo>
                  <a:lnTo>
                    <a:pt x="35" y="56"/>
                  </a:lnTo>
                  <a:lnTo>
                    <a:pt x="40" y="56"/>
                  </a:lnTo>
                  <a:lnTo>
                    <a:pt x="40" y="58"/>
                  </a:lnTo>
                  <a:lnTo>
                    <a:pt x="40" y="59"/>
                  </a:lnTo>
                  <a:lnTo>
                    <a:pt x="41" y="59"/>
                  </a:lnTo>
                  <a:lnTo>
                    <a:pt x="42" y="61"/>
                  </a:lnTo>
                  <a:lnTo>
                    <a:pt x="42" y="64"/>
                  </a:lnTo>
                  <a:lnTo>
                    <a:pt x="41" y="65"/>
                  </a:lnTo>
                  <a:lnTo>
                    <a:pt x="41" y="66"/>
                  </a:lnTo>
                  <a:lnTo>
                    <a:pt x="41" y="67"/>
                  </a:lnTo>
                  <a:lnTo>
                    <a:pt x="41" y="67"/>
                  </a:lnTo>
                  <a:lnTo>
                    <a:pt x="41" y="68"/>
                  </a:lnTo>
                  <a:lnTo>
                    <a:pt x="41" y="71"/>
                  </a:lnTo>
                  <a:lnTo>
                    <a:pt x="41" y="72"/>
                  </a:lnTo>
                  <a:lnTo>
                    <a:pt x="43" y="72"/>
                  </a:lnTo>
                  <a:lnTo>
                    <a:pt x="45" y="72"/>
                  </a:lnTo>
                  <a:lnTo>
                    <a:pt x="47" y="73"/>
                  </a:lnTo>
                  <a:lnTo>
                    <a:pt x="47" y="73"/>
                  </a:lnTo>
                  <a:lnTo>
                    <a:pt x="47" y="76"/>
                  </a:lnTo>
                  <a:lnTo>
                    <a:pt x="48" y="77"/>
                  </a:lnTo>
                  <a:lnTo>
                    <a:pt x="48" y="77"/>
                  </a:lnTo>
                  <a:lnTo>
                    <a:pt x="50" y="77"/>
                  </a:lnTo>
                  <a:lnTo>
                    <a:pt x="50" y="77"/>
                  </a:lnTo>
                  <a:lnTo>
                    <a:pt x="50" y="79"/>
                  </a:lnTo>
                  <a:lnTo>
                    <a:pt x="50" y="82"/>
                  </a:lnTo>
                  <a:lnTo>
                    <a:pt x="51" y="82"/>
                  </a:lnTo>
                  <a:lnTo>
                    <a:pt x="52" y="82"/>
                  </a:lnTo>
                  <a:lnTo>
                    <a:pt x="52" y="84"/>
                  </a:lnTo>
                  <a:lnTo>
                    <a:pt x="52" y="86"/>
                  </a:lnTo>
                  <a:lnTo>
                    <a:pt x="51" y="87"/>
                  </a:lnTo>
                  <a:lnTo>
                    <a:pt x="49" y="87"/>
                  </a:lnTo>
                  <a:lnTo>
                    <a:pt x="46" y="90"/>
                  </a:lnTo>
                  <a:lnTo>
                    <a:pt x="44" y="93"/>
                  </a:lnTo>
                  <a:lnTo>
                    <a:pt x="42" y="95"/>
                  </a:lnTo>
                  <a:lnTo>
                    <a:pt x="43" y="95"/>
                  </a:lnTo>
                  <a:lnTo>
                    <a:pt x="43" y="95"/>
                  </a:lnTo>
                  <a:lnTo>
                    <a:pt x="44" y="95"/>
                  </a:lnTo>
                  <a:lnTo>
                    <a:pt x="46" y="97"/>
                  </a:lnTo>
                  <a:lnTo>
                    <a:pt x="46" y="98"/>
                  </a:lnTo>
                  <a:lnTo>
                    <a:pt x="47" y="98"/>
                  </a:lnTo>
                  <a:lnTo>
                    <a:pt x="47" y="97"/>
                  </a:lnTo>
                  <a:lnTo>
                    <a:pt x="48" y="99"/>
                  </a:lnTo>
                  <a:lnTo>
                    <a:pt x="50" y="99"/>
                  </a:lnTo>
                  <a:lnTo>
                    <a:pt x="50" y="100"/>
                  </a:lnTo>
                  <a:lnTo>
                    <a:pt x="52" y="101"/>
                  </a:lnTo>
                  <a:lnTo>
                    <a:pt x="52" y="102"/>
                  </a:lnTo>
                  <a:lnTo>
                    <a:pt x="54" y="103"/>
                  </a:lnTo>
                  <a:lnTo>
                    <a:pt x="53" y="104"/>
                  </a:lnTo>
                  <a:lnTo>
                    <a:pt x="53" y="106"/>
                  </a:lnTo>
                  <a:lnTo>
                    <a:pt x="53" y="106"/>
                  </a:lnTo>
                  <a:lnTo>
                    <a:pt x="53" y="106"/>
                  </a:lnTo>
                </a:path>
              </a:pathLst>
            </a:custGeom>
            <a:solidFill>
              <a:srgbClr val="7DD9FF"/>
            </a:solidFill>
            <a:ln w="6350" cap="flat" cmpd="sng">
              <a:solidFill>
                <a:srgbClr val="265DCA"/>
              </a:solidFill>
              <a:prstDash val="solid"/>
              <a:round/>
              <a:headEnd/>
              <a:tailEnd/>
            </a:ln>
            <a:effectLst/>
          </p:spPr>
          <p:txBody>
            <a:bodyPr lIns="36000" tIns="36000" rIns="36000" bIns="36000" anchor="ctr"/>
            <a:lstStyle/>
            <a:p/>
          </p:txBody>
        </p:sp>
        <p:sp>
          <p:nvSpPr>
            <p:cNvPr id="114807" name="Freeform 1143" hidden="1"/>
            <p:cNvSpPr>
              <a:spLocks/>
            </p:cNvSpPr>
            <p:nvPr/>
          </p:nvSpPr>
          <p:spPr bwMode="auto">
            <a:xfrm>
              <a:off x="882" y="1056"/>
              <a:ext cx="419" cy="551"/>
            </a:xfrm>
            <a:custGeom>
              <a:avLst/>
              <a:gdLst/>
              <a:ahLst/>
              <a:cxnLst>
                <a:cxn ang="0">
                  <a:pos x="24" y="40"/>
                </a:cxn>
                <a:cxn ang="0">
                  <a:pos x="23" y="42"/>
                </a:cxn>
                <a:cxn ang="0">
                  <a:pos x="22" y="41"/>
                </a:cxn>
                <a:cxn ang="0">
                  <a:pos x="23" y="38"/>
                </a:cxn>
                <a:cxn ang="0">
                  <a:pos x="20" y="38"/>
                </a:cxn>
                <a:cxn ang="0">
                  <a:pos x="18" y="38"/>
                </a:cxn>
                <a:cxn ang="0">
                  <a:pos x="15" y="38"/>
                </a:cxn>
                <a:cxn ang="0">
                  <a:pos x="15" y="36"/>
                </a:cxn>
                <a:cxn ang="0">
                  <a:pos x="13" y="35"/>
                </a:cxn>
                <a:cxn ang="0">
                  <a:pos x="11" y="32"/>
                </a:cxn>
                <a:cxn ang="0">
                  <a:pos x="8" y="31"/>
                </a:cxn>
                <a:cxn ang="0">
                  <a:pos x="5" y="31"/>
                </a:cxn>
                <a:cxn ang="0">
                  <a:pos x="4" y="30"/>
                </a:cxn>
                <a:cxn ang="0">
                  <a:pos x="1" y="28"/>
                </a:cxn>
                <a:cxn ang="0">
                  <a:pos x="1" y="27"/>
                </a:cxn>
                <a:cxn ang="0">
                  <a:pos x="2" y="25"/>
                </a:cxn>
                <a:cxn ang="0">
                  <a:pos x="4" y="23"/>
                </a:cxn>
                <a:cxn ang="0">
                  <a:pos x="6" y="22"/>
                </a:cxn>
                <a:cxn ang="0">
                  <a:pos x="4" y="22"/>
                </a:cxn>
                <a:cxn ang="0">
                  <a:pos x="4" y="18"/>
                </a:cxn>
                <a:cxn ang="0">
                  <a:pos x="5" y="15"/>
                </a:cxn>
                <a:cxn ang="0">
                  <a:pos x="3" y="13"/>
                </a:cxn>
                <a:cxn ang="0">
                  <a:pos x="4" y="12"/>
                </a:cxn>
                <a:cxn ang="0">
                  <a:pos x="4" y="10"/>
                </a:cxn>
                <a:cxn ang="0">
                  <a:pos x="6" y="11"/>
                </a:cxn>
                <a:cxn ang="0">
                  <a:pos x="7" y="9"/>
                </a:cxn>
                <a:cxn ang="0">
                  <a:pos x="9" y="7"/>
                </a:cxn>
                <a:cxn ang="0">
                  <a:pos x="11" y="3"/>
                </a:cxn>
                <a:cxn ang="0">
                  <a:pos x="12" y="3"/>
                </a:cxn>
                <a:cxn ang="0">
                  <a:pos x="13" y="2"/>
                </a:cxn>
                <a:cxn ang="0">
                  <a:pos x="15" y="2"/>
                </a:cxn>
                <a:cxn ang="0">
                  <a:pos x="18" y="0"/>
                </a:cxn>
                <a:cxn ang="0">
                  <a:pos x="19" y="0"/>
                </a:cxn>
                <a:cxn ang="0">
                  <a:pos x="21" y="0"/>
                </a:cxn>
                <a:cxn ang="0">
                  <a:pos x="20" y="1"/>
                </a:cxn>
                <a:cxn ang="0">
                  <a:pos x="17" y="4"/>
                </a:cxn>
                <a:cxn ang="0">
                  <a:pos x="16" y="7"/>
                </a:cxn>
                <a:cxn ang="0">
                  <a:pos x="16" y="8"/>
                </a:cxn>
                <a:cxn ang="0">
                  <a:pos x="18" y="10"/>
                </a:cxn>
                <a:cxn ang="0">
                  <a:pos x="19" y="13"/>
                </a:cxn>
                <a:cxn ang="0">
                  <a:pos x="22" y="13"/>
                </a:cxn>
                <a:cxn ang="0">
                  <a:pos x="25" y="16"/>
                </a:cxn>
                <a:cxn ang="0">
                  <a:pos x="28" y="16"/>
                </a:cxn>
                <a:cxn ang="0">
                  <a:pos x="30" y="16"/>
                </a:cxn>
                <a:cxn ang="0">
                  <a:pos x="30" y="18"/>
                </a:cxn>
                <a:cxn ang="0">
                  <a:pos x="30" y="21"/>
                </a:cxn>
                <a:cxn ang="0">
                  <a:pos x="31" y="23"/>
                </a:cxn>
                <a:cxn ang="0">
                  <a:pos x="31" y="26"/>
                </a:cxn>
                <a:cxn ang="0">
                  <a:pos x="31" y="29"/>
                </a:cxn>
                <a:cxn ang="0">
                  <a:pos x="30" y="27"/>
                </a:cxn>
                <a:cxn ang="0">
                  <a:pos x="28" y="27"/>
                </a:cxn>
                <a:cxn ang="0">
                  <a:pos x="24" y="27"/>
                </a:cxn>
                <a:cxn ang="0">
                  <a:pos x="25" y="29"/>
                </a:cxn>
                <a:cxn ang="0">
                  <a:pos x="26" y="30"/>
                </a:cxn>
                <a:cxn ang="0">
                  <a:pos x="24" y="30"/>
                </a:cxn>
                <a:cxn ang="0">
                  <a:pos x="25" y="33"/>
                </a:cxn>
                <a:cxn ang="0">
                  <a:pos x="25" y="37"/>
                </a:cxn>
              </a:cxnLst>
              <a:rect l="0" t="0" r="r" b="b"/>
              <a:pathLst>
                <a:path w="32" h="42">
                  <a:moveTo>
                    <a:pt x="25" y="37"/>
                  </a:moveTo>
                  <a:lnTo>
                    <a:pt x="24" y="40"/>
                  </a:lnTo>
                  <a:lnTo>
                    <a:pt x="24" y="42"/>
                  </a:lnTo>
                  <a:lnTo>
                    <a:pt x="23" y="42"/>
                  </a:lnTo>
                  <a:lnTo>
                    <a:pt x="22" y="42"/>
                  </a:lnTo>
                  <a:lnTo>
                    <a:pt x="22" y="41"/>
                  </a:lnTo>
                  <a:lnTo>
                    <a:pt x="24" y="39"/>
                  </a:lnTo>
                  <a:lnTo>
                    <a:pt x="23" y="38"/>
                  </a:lnTo>
                  <a:lnTo>
                    <a:pt x="21" y="38"/>
                  </a:lnTo>
                  <a:lnTo>
                    <a:pt x="20" y="38"/>
                  </a:lnTo>
                  <a:lnTo>
                    <a:pt x="19" y="38"/>
                  </a:lnTo>
                  <a:lnTo>
                    <a:pt x="18" y="38"/>
                  </a:lnTo>
                  <a:lnTo>
                    <a:pt x="16" y="38"/>
                  </a:lnTo>
                  <a:lnTo>
                    <a:pt x="15" y="38"/>
                  </a:lnTo>
                  <a:lnTo>
                    <a:pt x="15" y="37"/>
                  </a:lnTo>
                  <a:lnTo>
                    <a:pt x="15" y="36"/>
                  </a:lnTo>
                  <a:lnTo>
                    <a:pt x="14" y="35"/>
                  </a:lnTo>
                  <a:lnTo>
                    <a:pt x="13" y="35"/>
                  </a:lnTo>
                  <a:lnTo>
                    <a:pt x="12" y="33"/>
                  </a:lnTo>
                  <a:lnTo>
                    <a:pt x="11" y="32"/>
                  </a:lnTo>
                  <a:lnTo>
                    <a:pt x="10" y="32"/>
                  </a:lnTo>
                  <a:lnTo>
                    <a:pt x="8" y="31"/>
                  </a:lnTo>
                  <a:lnTo>
                    <a:pt x="8" y="31"/>
                  </a:lnTo>
                  <a:lnTo>
                    <a:pt x="5" y="31"/>
                  </a:lnTo>
                  <a:lnTo>
                    <a:pt x="5" y="30"/>
                  </a:lnTo>
                  <a:lnTo>
                    <a:pt x="4" y="30"/>
                  </a:lnTo>
                  <a:lnTo>
                    <a:pt x="2" y="29"/>
                  </a:lnTo>
                  <a:lnTo>
                    <a:pt x="1" y="28"/>
                  </a:lnTo>
                  <a:lnTo>
                    <a:pt x="0" y="28"/>
                  </a:lnTo>
                  <a:lnTo>
                    <a:pt x="1" y="27"/>
                  </a:lnTo>
                  <a:lnTo>
                    <a:pt x="1" y="27"/>
                  </a:lnTo>
                  <a:lnTo>
                    <a:pt x="2" y="25"/>
                  </a:lnTo>
                  <a:lnTo>
                    <a:pt x="4" y="25"/>
                  </a:lnTo>
                  <a:lnTo>
                    <a:pt x="4" y="23"/>
                  </a:lnTo>
                  <a:lnTo>
                    <a:pt x="6" y="22"/>
                  </a:lnTo>
                  <a:lnTo>
                    <a:pt x="6" y="22"/>
                  </a:lnTo>
                  <a:lnTo>
                    <a:pt x="5" y="22"/>
                  </a:lnTo>
                  <a:lnTo>
                    <a:pt x="4" y="22"/>
                  </a:lnTo>
                  <a:lnTo>
                    <a:pt x="5" y="20"/>
                  </a:lnTo>
                  <a:lnTo>
                    <a:pt x="4" y="18"/>
                  </a:lnTo>
                  <a:lnTo>
                    <a:pt x="5" y="17"/>
                  </a:lnTo>
                  <a:lnTo>
                    <a:pt x="5" y="15"/>
                  </a:lnTo>
                  <a:lnTo>
                    <a:pt x="4" y="14"/>
                  </a:lnTo>
                  <a:lnTo>
                    <a:pt x="3" y="13"/>
                  </a:lnTo>
                  <a:lnTo>
                    <a:pt x="4" y="12"/>
                  </a:lnTo>
                  <a:lnTo>
                    <a:pt x="4" y="12"/>
                  </a:lnTo>
                  <a:lnTo>
                    <a:pt x="5" y="11"/>
                  </a:lnTo>
                  <a:lnTo>
                    <a:pt x="4" y="10"/>
                  </a:lnTo>
                  <a:lnTo>
                    <a:pt x="5" y="9"/>
                  </a:lnTo>
                  <a:lnTo>
                    <a:pt x="6" y="11"/>
                  </a:lnTo>
                  <a:lnTo>
                    <a:pt x="6" y="9"/>
                  </a:lnTo>
                  <a:lnTo>
                    <a:pt x="7" y="9"/>
                  </a:lnTo>
                  <a:lnTo>
                    <a:pt x="8" y="7"/>
                  </a:lnTo>
                  <a:lnTo>
                    <a:pt x="9" y="7"/>
                  </a:lnTo>
                  <a:lnTo>
                    <a:pt x="9" y="5"/>
                  </a:lnTo>
                  <a:lnTo>
                    <a:pt x="11" y="3"/>
                  </a:lnTo>
                  <a:lnTo>
                    <a:pt x="11" y="3"/>
                  </a:lnTo>
                  <a:lnTo>
                    <a:pt x="12" y="3"/>
                  </a:lnTo>
                  <a:lnTo>
                    <a:pt x="12" y="4"/>
                  </a:lnTo>
                  <a:lnTo>
                    <a:pt x="13" y="2"/>
                  </a:lnTo>
                  <a:lnTo>
                    <a:pt x="14" y="3"/>
                  </a:lnTo>
                  <a:lnTo>
                    <a:pt x="15" y="2"/>
                  </a:lnTo>
                  <a:lnTo>
                    <a:pt x="18" y="1"/>
                  </a:lnTo>
                  <a:lnTo>
                    <a:pt x="18" y="0"/>
                  </a:lnTo>
                  <a:lnTo>
                    <a:pt x="19" y="0"/>
                  </a:lnTo>
                  <a:lnTo>
                    <a:pt x="19" y="0"/>
                  </a:lnTo>
                  <a:lnTo>
                    <a:pt x="20" y="0"/>
                  </a:lnTo>
                  <a:lnTo>
                    <a:pt x="21" y="0"/>
                  </a:lnTo>
                  <a:lnTo>
                    <a:pt x="21" y="0"/>
                  </a:lnTo>
                  <a:lnTo>
                    <a:pt x="20" y="1"/>
                  </a:lnTo>
                  <a:lnTo>
                    <a:pt x="19" y="1"/>
                  </a:lnTo>
                  <a:lnTo>
                    <a:pt x="17" y="4"/>
                  </a:lnTo>
                  <a:lnTo>
                    <a:pt x="16" y="5"/>
                  </a:lnTo>
                  <a:lnTo>
                    <a:pt x="16" y="7"/>
                  </a:lnTo>
                  <a:lnTo>
                    <a:pt x="15" y="8"/>
                  </a:lnTo>
                  <a:lnTo>
                    <a:pt x="16" y="8"/>
                  </a:lnTo>
                  <a:lnTo>
                    <a:pt x="17" y="9"/>
                  </a:lnTo>
                  <a:lnTo>
                    <a:pt x="18" y="10"/>
                  </a:lnTo>
                  <a:lnTo>
                    <a:pt x="18" y="13"/>
                  </a:lnTo>
                  <a:lnTo>
                    <a:pt x="19" y="13"/>
                  </a:lnTo>
                  <a:lnTo>
                    <a:pt x="20" y="14"/>
                  </a:lnTo>
                  <a:lnTo>
                    <a:pt x="22" y="13"/>
                  </a:lnTo>
                  <a:lnTo>
                    <a:pt x="24" y="14"/>
                  </a:lnTo>
                  <a:lnTo>
                    <a:pt x="25" y="16"/>
                  </a:lnTo>
                  <a:lnTo>
                    <a:pt x="27" y="16"/>
                  </a:lnTo>
                  <a:lnTo>
                    <a:pt x="28" y="16"/>
                  </a:lnTo>
                  <a:lnTo>
                    <a:pt x="30" y="16"/>
                  </a:lnTo>
                  <a:lnTo>
                    <a:pt x="30" y="16"/>
                  </a:lnTo>
                  <a:lnTo>
                    <a:pt x="30" y="16"/>
                  </a:lnTo>
                  <a:lnTo>
                    <a:pt x="30" y="18"/>
                  </a:lnTo>
                  <a:lnTo>
                    <a:pt x="29" y="20"/>
                  </a:lnTo>
                  <a:lnTo>
                    <a:pt x="30" y="21"/>
                  </a:lnTo>
                  <a:lnTo>
                    <a:pt x="30" y="22"/>
                  </a:lnTo>
                  <a:lnTo>
                    <a:pt x="31" y="23"/>
                  </a:lnTo>
                  <a:lnTo>
                    <a:pt x="30" y="25"/>
                  </a:lnTo>
                  <a:lnTo>
                    <a:pt x="31" y="26"/>
                  </a:lnTo>
                  <a:lnTo>
                    <a:pt x="32" y="28"/>
                  </a:lnTo>
                  <a:lnTo>
                    <a:pt x="31" y="29"/>
                  </a:lnTo>
                  <a:lnTo>
                    <a:pt x="31" y="27"/>
                  </a:lnTo>
                  <a:lnTo>
                    <a:pt x="30" y="27"/>
                  </a:lnTo>
                  <a:lnTo>
                    <a:pt x="29" y="27"/>
                  </a:lnTo>
                  <a:lnTo>
                    <a:pt x="28" y="27"/>
                  </a:lnTo>
                  <a:lnTo>
                    <a:pt x="28" y="27"/>
                  </a:lnTo>
                  <a:lnTo>
                    <a:pt x="24" y="27"/>
                  </a:lnTo>
                  <a:lnTo>
                    <a:pt x="24" y="29"/>
                  </a:lnTo>
                  <a:lnTo>
                    <a:pt x="25" y="29"/>
                  </a:lnTo>
                  <a:lnTo>
                    <a:pt x="25" y="29"/>
                  </a:lnTo>
                  <a:lnTo>
                    <a:pt x="26" y="30"/>
                  </a:lnTo>
                  <a:lnTo>
                    <a:pt x="25" y="30"/>
                  </a:lnTo>
                  <a:lnTo>
                    <a:pt x="24" y="30"/>
                  </a:lnTo>
                  <a:lnTo>
                    <a:pt x="24" y="32"/>
                  </a:lnTo>
                  <a:lnTo>
                    <a:pt x="25" y="33"/>
                  </a:lnTo>
                  <a:lnTo>
                    <a:pt x="25" y="35"/>
                  </a:lnTo>
                  <a:lnTo>
                    <a:pt x="25" y="37"/>
                  </a:lnTo>
                  <a:lnTo>
                    <a:pt x="25" y="37"/>
                  </a:lnTo>
                </a:path>
              </a:pathLst>
            </a:custGeom>
            <a:solidFill>
              <a:srgbClr val="D7CDEB"/>
            </a:solidFill>
            <a:ln w="6350" cap="flat" cmpd="sng">
              <a:solidFill>
                <a:srgbClr val="4D3380"/>
              </a:solidFill>
              <a:prstDash val="solid"/>
              <a:round/>
              <a:headEnd/>
              <a:tailEnd/>
            </a:ln>
            <a:effectLst/>
          </p:spPr>
          <p:txBody>
            <a:bodyPr lIns="36000" tIns="36000" rIns="36000" bIns="36000" anchor="ctr"/>
            <a:lstStyle/>
            <a:p/>
          </p:txBody>
        </p:sp>
      </p:grpSp>
      <p:sp>
        <p:nvSpPr>
          <p:cNvPr id="114808" name="LimeCircle1" hidden="1"/>
          <p:cNvSpPr>
            <a:spLocks noChangeArrowheads="1"/>
          </p:cNvSpPr>
          <p:nvPr/>
        </p:nvSpPr>
        <p:spPr bwMode="auto">
          <a:xfrm>
            <a:off x="-3797300" y="6381750"/>
            <a:ext cx="134937" cy="239713"/>
          </a:xfrm>
          <a:prstGeom prst="ellipse">
            <a:avLst/>
          </a:prstGeom>
          <a:solidFill>
            <a:srgbClr val="DBFEBC"/>
          </a:solidFill>
          <a:ln w="12700">
            <a:solidFill>
              <a:srgbClr val="00B481"/>
            </a:solidFill>
            <a:round/>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1</a:t>
            </a:r>
          </a:p>
        </p:txBody>
      </p:sp>
      <p:sp>
        <p:nvSpPr>
          <p:cNvPr id="114809" name="LavenderCircle1" hidden="1"/>
          <p:cNvSpPr>
            <a:spLocks noChangeArrowheads="1"/>
          </p:cNvSpPr>
          <p:nvPr/>
        </p:nvSpPr>
        <p:spPr bwMode="auto">
          <a:xfrm>
            <a:off x="-3797300" y="6858000"/>
            <a:ext cx="134937" cy="239713"/>
          </a:xfrm>
          <a:prstGeom prst="ellipse">
            <a:avLst/>
          </a:prstGeom>
          <a:solidFill>
            <a:srgbClr val="D7CDEB"/>
          </a:solidFill>
          <a:ln w="12700">
            <a:solidFill>
              <a:srgbClr val="4D3380"/>
            </a:solidFill>
            <a:round/>
            <a:headEnd/>
            <a:tailEnd/>
          </a:ln>
          <a:effectLst/>
        </p:spPr>
        <p:txBody>
          <a:bodyPr lIns="0" tIns="0" rIns="0" bIns="0" anchor="ctr"/>
          <a:lstStyle/>
          <a:p>
            <a:pPr algn="ctr">
              <a:spcBef>
                <a:spcPct val="0"/>
              </a:spcBef>
              <a:defRPr sz="900" b="1">
                <a:solidFill>
                  <a:srgbClr val="000000"/>
                </a:solidFill>
                <a:latin typeface="Frutiger 45 Light" pitchFamily="34" charset="0"/>
              </a:defRPr>
            </a:pPr>
            <a:r>
              <a:t>2</a:t>
            </a:r>
          </a:p>
        </p:txBody>
      </p:sp>
      <p:sp>
        <p:nvSpPr>
          <p:cNvPr id="114810" name="LemonCircle1" hidden="1"/>
          <p:cNvSpPr>
            <a:spLocks noChangeArrowheads="1"/>
          </p:cNvSpPr>
          <p:nvPr/>
        </p:nvSpPr>
        <p:spPr bwMode="auto">
          <a:xfrm>
            <a:off x="-3797300" y="7358063"/>
            <a:ext cx="134937" cy="238125"/>
          </a:xfrm>
          <a:prstGeom prst="ellipse">
            <a:avLst/>
          </a:prstGeom>
          <a:solidFill>
            <a:srgbClr val="FFF5AD"/>
          </a:solidFill>
          <a:ln w="12700">
            <a:solidFill>
              <a:srgbClr val="FFCC11"/>
            </a:solidFill>
            <a:round/>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3</a:t>
            </a:r>
          </a:p>
        </p:txBody>
      </p:sp>
      <p:sp>
        <p:nvSpPr>
          <p:cNvPr id="114811" name="PeachCircle1" hidden="1"/>
          <p:cNvSpPr>
            <a:spLocks noChangeArrowheads="1"/>
          </p:cNvSpPr>
          <p:nvPr/>
        </p:nvSpPr>
        <p:spPr bwMode="auto">
          <a:xfrm>
            <a:off x="-3797300" y="7818438"/>
            <a:ext cx="134937" cy="239712"/>
          </a:xfrm>
          <a:prstGeom prst="ellipse">
            <a:avLst/>
          </a:prstGeom>
          <a:solidFill>
            <a:srgbClr val="FFB385"/>
          </a:solidFill>
          <a:ln w="12700">
            <a:solidFill>
              <a:srgbClr val="FF7C2B"/>
            </a:solidFill>
            <a:round/>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4</a:t>
            </a:r>
          </a:p>
        </p:txBody>
      </p:sp>
      <p:sp>
        <p:nvSpPr>
          <p:cNvPr id="114812" name="IceCircle1" hidden="1"/>
          <p:cNvSpPr>
            <a:spLocks noChangeArrowheads="1"/>
          </p:cNvSpPr>
          <p:nvPr/>
        </p:nvSpPr>
        <p:spPr bwMode="gray">
          <a:xfrm>
            <a:off x="-3797300" y="8269288"/>
            <a:ext cx="134937" cy="239712"/>
          </a:xfrm>
          <a:prstGeom prst="ellipse">
            <a:avLst/>
          </a:prstGeom>
          <a:solidFill>
            <a:srgbClr val="DDF2FA"/>
          </a:solidFill>
          <a:ln w="6350">
            <a:solidFill>
              <a:srgbClr val="265DCA"/>
            </a:solidFill>
            <a:round/>
            <a:headEnd/>
            <a:tailEnd/>
          </a:ln>
          <a:effectLst/>
        </p:spPr>
        <p:txBody>
          <a:bodyPr lIns="0" tIns="0" rIns="0" bIns="0" anchor="ctr"/>
          <a:lstStyle/>
          <a:p>
            <a:pPr algn="ctr">
              <a:spcBef>
                <a:spcPct val="0"/>
              </a:spcBef>
              <a:defRPr sz="900" b="1">
                <a:solidFill>
                  <a:srgbClr val="000000"/>
                </a:solidFill>
                <a:latin typeface="Frutiger 45 Light" pitchFamily="34" charset="0"/>
              </a:defRPr>
            </a:pPr>
            <a:r>
              <a:t>5</a:t>
            </a:r>
          </a:p>
        </p:txBody>
      </p:sp>
      <p:sp>
        <p:nvSpPr>
          <p:cNvPr id="114813" name="LimeCircle2" hidden="1"/>
          <p:cNvSpPr>
            <a:spLocks noChangeAspect="1" noChangeArrowheads="1"/>
          </p:cNvSpPr>
          <p:nvPr/>
        </p:nvSpPr>
        <p:spPr bwMode="auto">
          <a:xfrm>
            <a:off x="-3600450" y="6459538"/>
            <a:ext cx="49212" cy="87312"/>
          </a:xfrm>
          <a:prstGeom prst="ellipse">
            <a:avLst/>
          </a:prstGeom>
          <a:solidFill>
            <a:srgbClr val="DBFEBC"/>
          </a:solidFill>
          <a:ln w="12700">
            <a:solidFill>
              <a:srgbClr val="00B481"/>
            </a:solidFill>
            <a:round/>
            <a:headEnd/>
            <a:tailEnd/>
          </a:ln>
          <a:effectLst/>
        </p:spPr>
        <p:txBody>
          <a:bodyPr wrap="none" lIns="0" tIns="0" rIns="0" bIns="0" anchor="ctr"/>
          <a:lstStyle/>
          <a:p/>
        </p:txBody>
      </p:sp>
      <p:sp>
        <p:nvSpPr>
          <p:cNvPr id="114814" name="LavenderCircle2" hidden="1"/>
          <p:cNvSpPr>
            <a:spLocks noChangeAspect="1" noChangeArrowheads="1"/>
          </p:cNvSpPr>
          <p:nvPr/>
        </p:nvSpPr>
        <p:spPr bwMode="auto">
          <a:xfrm>
            <a:off x="-3600450" y="6935788"/>
            <a:ext cx="49212" cy="87312"/>
          </a:xfrm>
          <a:prstGeom prst="ellipse">
            <a:avLst/>
          </a:prstGeom>
          <a:solidFill>
            <a:srgbClr val="D7CDEB"/>
          </a:solidFill>
          <a:ln w="12700">
            <a:solidFill>
              <a:srgbClr val="4D3380"/>
            </a:solidFill>
            <a:round/>
            <a:headEnd/>
            <a:tailEnd/>
          </a:ln>
          <a:effectLst/>
        </p:spPr>
        <p:txBody>
          <a:bodyPr lIns="0" tIns="0" rIns="0" bIns="0" anchor="ctr"/>
          <a:lstStyle/>
          <a:p/>
        </p:txBody>
      </p:sp>
      <p:sp>
        <p:nvSpPr>
          <p:cNvPr id="114815" name="LemonCircle2" hidden="1"/>
          <p:cNvSpPr>
            <a:spLocks noChangeAspect="1" noChangeArrowheads="1"/>
          </p:cNvSpPr>
          <p:nvPr/>
        </p:nvSpPr>
        <p:spPr bwMode="auto">
          <a:xfrm>
            <a:off x="-3600450" y="7435850"/>
            <a:ext cx="49212" cy="87313"/>
          </a:xfrm>
          <a:prstGeom prst="ellipse">
            <a:avLst/>
          </a:prstGeom>
          <a:solidFill>
            <a:srgbClr val="FFF5AD"/>
          </a:solidFill>
          <a:ln w="12700">
            <a:solidFill>
              <a:srgbClr val="FFCC11"/>
            </a:solidFill>
            <a:round/>
            <a:headEnd/>
            <a:tailEnd/>
          </a:ln>
          <a:effectLst/>
        </p:spPr>
        <p:txBody>
          <a:bodyPr wrap="none" lIns="0" tIns="0" rIns="0" bIns="0" anchor="ctr"/>
          <a:lstStyle/>
          <a:p/>
        </p:txBody>
      </p:sp>
      <p:sp>
        <p:nvSpPr>
          <p:cNvPr id="114816" name="PeachCircle2" hidden="1"/>
          <p:cNvSpPr>
            <a:spLocks noChangeAspect="1" noChangeArrowheads="1"/>
          </p:cNvSpPr>
          <p:nvPr/>
        </p:nvSpPr>
        <p:spPr bwMode="auto">
          <a:xfrm>
            <a:off x="-3600450" y="7894638"/>
            <a:ext cx="47625" cy="87312"/>
          </a:xfrm>
          <a:prstGeom prst="ellipse">
            <a:avLst/>
          </a:prstGeom>
          <a:solidFill>
            <a:srgbClr val="FFB385"/>
          </a:solidFill>
          <a:ln w="12700">
            <a:solidFill>
              <a:srgbClr val="FF7C2B"/>
            </a:solidFill>
            <a:round/>
            <a:headEnd/>
            <a:tailEnd/>
          </a:ln>
          <a:effectLst/>
        </p:spPr>
        <p:txBody>
          <a:bodyPr wrap="none" lIns="0" tIns="0" rIns="0" bIns="0" anchor="ctr"/>
          <a:lstStyle/>
          <a:p/>
        </p:txBody>
      </p:sp>
      <p:sp>
        <p:nvSpPr>
          <p:cNvPr id="114817" name="IceCircle2" hidden="1"/>
          <p:cNvSpPr>
            <a:spLocks noChangeAspect="1" noChangeArrowheads="1"/>
          </p:cNvSpPr>
          <p:nvPr/>
        </p:nvSpPr>
        <p:spPr bwMode="gray">
          <a:xfrm>
            <a:off x="-3600450" y="8348663"/>
            <a:ext cx="49212" cy="85725"/>
          </a:xfrm>
          <a:prstGeom prst="ellipse">
            <a:avLst/>
          </a:prstGeom>
          <a:solidFill>
            <a:srgbClr val="DDF2FA"/>
          </a:solidFill>
          <a:ln w="6350">
            <a:solidFill>
              <a:srgbClr val="265DCA"/>
            </a:solidFill>
            <a:round/>
            <a:headEnd/>
            <a:tailEnd/>
          </a:ln>
          <a:effectLst/>
        </p:spPr>
        <p:txBody>
          <a:bodyPr lIns="0" tIns="0" rIns="0" bIns="0" anchor="ctr"/>
          <a:lstStyle/>
          <a:p/>
        </p:txBody>
      </p:sp>
      <p:sp>
        <p:nvSpPr>
          <p:cNvPr id="114818" name="LimeSquare1" hidden="1"/>
          <p:cNvSpPr>
            <a:spLocks noChangeArrowheads="1"/>
          </p:cNvSpPr>
          <p:nvPr/>
        </p:nvSpPr>
        <p:spPr bwMode="auto">
          <a:xfrm>
            <a:off x="-3086100" y="6383338"/>
            <a:ext cx="134937" cy="239712"/>
          </a:xfrm>
          <a:prstGeom prst="rect">
            <a:avLst/>
          </a:prstGeom>
          <a:solidFill>
            <a:srgbClr val="DBFEBC"/>
          </a:solidFill>
          <a:ln w="12700">
            <a:solidFill>
              <a:srgbClr val="00B481"/>
            </a:solidFill>
            <a:miter lim="800000"/>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1</a:t>
            </a:r>
          </a:p>
        </p:txBody>
      </p:sp>
      <p:sp>
        <p:nvSpPr>
          <p:cNvPr id="114819" name="LavenderSquare1" hidden="1"/>
          <p:cNvSpPr>
            <a:spLocks noChangeArrowheads="1"/>
          </p:cNvSpPr>
          <p:nvPr/>
        </p:nvSpPr>
        <p:spPr bwMode="auto">
          <a:xfrm>
            <a:off x="-3086100" y="6862763"/>
            <a:ext cx="134937" cy="238125"/>
          </a:xfrm>
          <a:prstGeom prst="rect">
            <a:avLst/>
          </a:prstGeom>
          <a:solidFill>
            <a:srgbClr val="D7CDEB"/>
          </a:solidFill>
          <a:ln w="12700">
            <a:solidFill>
              <a:srgbClr val="4D3380"/>
            </a:solidFill>
            <a:miter lim="800000"/>
            <a:headEnd/>
            <a:tailEnd/>
          </a:ln>
          <a:effectLst/>
        </p:spPr>
        <p:txBody>
          <a:bodyPr lIns="0" tIns="0" rIns="0" bIns="0" anchor="ctr"/>
          <a:lstStyle/>
          <a:p>
            <a:pPr algn="ctr">
              <a:spcBef>
                <a:spcPct val="0"/>
              </a:spcBef>
              <a:defRPr sz="900" b="1">
                <a:solidFill>
                  <a:srgbClr val="000000"/>
                </a:solidFill>
                <a:latin typeface="Frutiger 45 Light" pitchFamily="34" charset="0"/>
              </a:defRPr>
            </a:pPr>
            <a:r>
              <a:t>2</a:t>
            </a:r>
          </a:p>
        </p:txBody>
      </p:sp>
      <p:sp>
        <p:nvSpPr>
          <p:cNvPr id="114820" name="LemonSquare1" hidden="1"/>
          <p:cNvSpPr>
            <a:spLocks noChangeArrowheads="1"/>
          </p:cNvSpPr>
          <p:nvPr/>
        </p:nvSpPr>
        <p:spPr bwMode="auto">
          <a:xfrm>
            <a:off x="-3086100" y="7361238"/>
            <a:ext cx="134937" cy="239712"/>
          </a:xfrm>
          <a:prstGeom prst="rect">
            <a:avLst/>
          </a:prstGeom>
          <a:solidFill>
            <a:srgbClr val="FFF5AD"/>
          </a:solidFill>
          <a:ln w="12700">
            <a:solidFill>
              <a:srgbClr val="FFCC11"/>
            </a:solidFill>
            <a:miter lim="800000"/>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3</a:t>
            </a:r>
          </a:p>
        </p:txBody>
      </p:sp>
      <p:sp>
        <p:nvSpPr>
          <p:cNvPr id="114821" name="PeachSquare1" hidden="1"/>
          <p:cNvSpPr>
            <a:spLocks noChangeArrowheads="1"/>
          </p:cNvSpPr>
          <p:nvPr/>
        </p:nvSpPr>
        <p:spPr bwMode="auto">
          <a:xfrm>
            <a:off x="-3086100" y="7821613"/>
            <a:ext cx="134937" cy="238125"/>
          </a:xfrm>
          <a:prstGeom prst="rect">
            <a:avLst/>
          </a:prstGeom>
          <a:solidFill>
            <a:srgbClr val="FFB385"/>
          </a:solidFill>
          <a:ln w="12700">
            <a:solidFill>
              <a:srgbClr val="FF7C2B"/>
            </a:solidFill>
            <a:miter lim="800000"/>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4</a:t>
            </a:r>
          </a:p>
        </p:txBody>
      </p:sp>
      <p:sp>
        <p:nvSpPr>
          <p:cNvPr id="114822" name="IceSquare1" hidden="1"/>
          <p:cNvSpPr>
            <a:spLocks noChangeArrowheads="1"/>
          </p:cNvSpPr>
          <p:nvPr/>
        </p:nvSpPr>
        <p:spPr bwMode="gray">
          <a:xfrm>
            <a:off x="-3086100" y="8272463"/>
            <a:ext cx="134937" cy="238125"/>
          </a:xfrm>
          <a:prstGeom prst="rect">
            <a:avLst/>
          </a:prstGeom>
          <a:solidFill>
            <a:srgbClr val="DDF2FA"/>
          </a:solidFill>
          <a:ln w="6350">
            <a:solidFill>
              <a:srgbClr val="265DCA"/>
            </a:solidFill>
            <a:miter lim="800000"/>
            <a:headEnd/>
            <a:tailEnd/>
          </a:ln>
          <a:effectLst/>
        </p:spPr>
        <p:txBody>
          <a:bodyPr lIns="0" tIns="0" rIns="0" bIns="0" anchor="ctr"/>
          <a:lstStyle/>
          <a:p>
            <a:pPr algn="ctr">
              <a:spcBef>
                <a:spcPct val="0"/>
              </a:spcBef>
              <a:defRPr sz="900" b="1">
                <a:solidFill>
                  <a:srgbClr val="000000"/>
                </a:solidFill>
                <a:latin typeface="Frutiger 45 Light" pitchFamily="34" charset="0"/>
              </a:defRPr>
            </a:pPr>
            <a:r>
              <a:t>5</a:t>
            </a:r>
          </a:p>
        </p:txBody>
      </p:sp>
      <p:sp>
        <p:nvSpPr>
          <p:cNvPr id="114823" name="LimeSquare2" hidden="1"/>
          <p:cNvSpPr>
            <a:spLocks noChangeAspect="1" noChangeArrowheads="1"/>
          </p:cNvSpPr>
          <p:nvPr/>
        </p:nvSpPr>
        <p:spPr bwMode="auto">
          <a:xfrm>
            <a:off x="-2857500" y="6459538"/>
            <a:ext cx="49212" cy="87312"/>
          </a:xfrm>
          <a:prstGeom prst="rect">
            <a:avLst/>
          </a:prstGeom>
          <a:solidFill>
            <a:srgbClr val="DBFEBC"/>
          </a:solidFill>
          <a:ln w="12700">
            <a:solidFill>
              <a:srgbClr val="00B481"/>
            </a:solidFill>
            <a:miter lim="800000"/>
            <a:headEnd/>
            <a:tailEnd/>
          </a:ln>
          <a:effectLst/>
        </p:spPr>
        <p:txBody>
          <a:bodyPr wrap="none" lIns="0" tIns="0" rIns="0" bIns="0" anchor="ctr"/>
          <a:lstStyle/>
          <a:p/>
        </p:txBody>
      </p:sp>
      <p:sp>
        <p:nvSpPr>
          <p:cNvPr id="114824" name="LavenderSquare2" hidden="1"/>
          <p:cNvSpPr>
            <a:spLocks noChangeAspect="1" noChangeArrowheads="1"/>
          </p:cNvSpPr>
          <p:nvPr/>
        </p:nvSpPr>
        <p:spPr bwMode="auto">
          <a:xfrm>
            <a:off x="-2857500" y="6935788"/>
            <a:ext cx="49212" cy="87312"/>
          </a:xfrm>
          <a:prstGeom prst="rect">
            <a:avLst/>
          </a:prstGeom>
          <a:solidFill>
            <a:srgbClr val="D7CDEB"/>
          </a:solidFill>
          <a:ln w="12700">
            <a:solidFill>
              <a:srgbClr val="4D3380"/>
            </a:solidFill>
            <a:miter lim="800000"/>
            <a:headEnd/>
            <a:tailEnd/>
          </a:ln>
          <a:effectLst/>
        </p:spPr>
        <p:txBody>
          <a:bodyPr lIns="0" tIns="0" rIns="0" bIns="0" anchor="ctr"/>
          <a:lstStyle/>
          <a:p/>
        </p:txBody>
      </p:sp>
      <p:sp>
        <p:nvSpPr>
          <p:cNvPr id="114825" name="LemonSquare2" hidden="1"/>
          <p:cNvSpPr>
            <a:spLocks noChangeAspect="1" noChangeArrowheads="1"/>
          </p:cNvSpPr>
          <p:nvPr/>
        </p:nvSpPr>
        <p:spPr bwMode="auto">
          <a:xfrm>
            <a:off x="-2857500" y="7435850"/>
            <a:ext cx="49212" cy="87313"/>
          </a:xfrm>
          <a:prstGeom prst="rect">
            <a:avLst/>
          </a:prstGeom>
          <a:solidFill>
            <a:srgbClr val="FFF5AD"/>
          </a:solidFill>
          <a:ln w="12700">
            <a:solidFill>
              <a:srgbClr val="FFCC11"/>
            </a:solidFill>
            <a:miter lim="800000"/>
            <a:headEnd/>
            <a:tailEnd/>
          </a:ln>
          <a:effectLst/>
        </p:spPr>
        <p:txBody>
          <a:bodyPr wrap="none" lIns="0" tIns="0" rIns="0" bIns="0" anchor="ctr"/>
          <a:lstStyle/>
          <a:p/>
        </p:txBody>
      </p:sp>
      <p:sp>
        <p:nvSpPr>
          <p:cNvPr id="114826" name="PeachSquare2" hidden="1"/>
          <p:cNvSpPr>
            <a:spLocks noChangeAspect="1" noChangeArrowheads="1"/>
          </p:cNvSpPr>
          <p:nvPr/>
        </p:nvSpPr>
        <p:spPr bwMode="auto">
          <a:xfrm>
            <a:off x="-2857500" y="7894638"/>
            <a:ext cx="47625" cy="87312"/>
          </a:xfrm>
          <a:prstGeom prst="rect">
            <a:avLst/>
          </a:prstGeom>
          <a:solidFill>
            <a:srgbClr val="FFB385"/>
          </a:solidFill>
          <a:ln w="12700">
            <a:solidFill>
              <a:srgbClr val="FF7C2B"/>
            </a:solidFill>
            <a:miter lim="800000"/>
            <a:headEnd/>
            <a:tailEnd/>
          </a:ln>
          <a:effectLst/>
        </p:spPr>
        <p:txBody>
          <a:bodyPr wrap="none" lIns="0" tIns="0" rIns="0" bIns="0" anchor="ctr"/>
          <a:lstStyle/>
          <a:p/>
        </p:txBody>
      </p:sp>
      <p:sp>
        <p:nvSpPr>
          <p:cNvPr id="114827" name="IceSquare2" hidden="1"/>
          <p:cNvSpPr>
            <a:spLocks noChangeAspect="1" noChangeArrowheads="1"/>
          </p:cNvSpPr>
          <p:nvPr/>
        </p:nvSpPr>
        <p:spPr bwMode="gray">
          <a:xfrm>
            <a:off x="-2857500" y="8348663"/>
            <a:ext cx="49212" cy="85725"/>
          </a:xfrm>
          <a:prstGeom prst="rect">
            <a:avLst/>
          </a:prstGeom>
          <a:solidFill>
            <a:srgbClr val="DDF2FA"/>
          </a:solidFill>
          <a:ln w="6350">
            <a:solidFill>
              <a:srgbClr val="265DCA"/>
            </a:solidFill>
            <a:miter lim="800000"/>
            <a:headEnd/>
            <a:tailEnd/>
          </a:ln>
          <a:effectLst/>
        </p:spPr>
        <p:txBody>
          <a:bodyPr lIns="0" tIns="0" rIns="0" bIns="0" anchor="ctr"/>
          <a:lstStyle/>
          <a:p/>
        </p:txBody>
      </p:sp>
      <p:sp>
        <p:nvSpPr>
          <p:cNvPr id="114828" name="ChromeCircle1" hidden="1"/>
          <p:cNvSpPr>
            <a:spLocks noChangeArrowheads="1"/>
          </p:cNvSpPr>
          <p:nvPr/>
        </p:nvSpPr>
        <p:spPr bwMode="auto">
          <a:xfrm>
            <a:off x="-3797300" y="8801100"/>
            <a:ext cx="134937" cy="239713"/>
          </a:xfrm>
          <a:prstGeom prst="ellipse">
            <a:avLst/>
          </a:prstGeom>
          <a:solidFill>
            <a:srgbClr val="E6E6E6"/>
          </a:solidFill>
          <a:ln w="12700">
            <a:solidFill>
              <a:srgbClr val="969696"/>
            </a:solidFill>
            <a:round/>
            <a:headEnd/>
            <a:tailEnd/>
          </a:ln>
          <a:effectLst/>
        </p:spPr>
        <p:txBody>
          <a:bodyPr lIns="0" tIns="0" rIns="0" bIns="0" anchor="ctr"/>
          <a:lstStyle/>
          <a:p>
            <a:pPr algn="ctr">
              <a:spcBef>
                <a:spcPct val="0"/>
              </a:spcBef>
              <a:defRPr sz="900" b="1">
                <a:solidFill>
                  <a:srgbClr val="000000"/>
                </a:solidFill>
                <a:latin typeface="Frutiger 45 Light" pitchFamily="34" charset="0"/>
              </a:defRPr>
            </a:pPr>
            <a:r>
              <a:t>6</a:t>
            </a:r>
          </a:p>
        </p:txBody>
      </p:sp>
      <p:sp>
        <p:nvSpPr>
          <p:cNvPr id="114829" name="ChromeCircle2" hidden="1"/>
          <p:cNvSpPr>
            <a:spLocks noChangeAspect="1" noChangeArrowheads="1"/>
          </p:cNvSpPr>
          <p:nvPr/>
        </p:nvSpPr>
        <p:spPr bwMode="auto">
          <a:xfrm>
            <a:off x="-3600450" y="8877300"/>
            <a:ext cx="49212" cy="87313"/>
          </a:xfrm>
          <a:prstGeom prst="ellipse">
            <a:avLst/>
          </a:prstGeom>
          <a:solidFill>
            <a:srgbClr val="E6E6E6"/>
          </a:solidFill>
          <a:ln w="12700">
            <a:solidFill>
              <a:srgbClr val="969696"/>
            </a:solidFill>
            <a:round/>
            <a:headEnd/>
            <a:tailEnd/>
          </a:ln>
          <a:effectLst/>
        </p:spPr>
        <p:txBody>
          <a:bodyPr lIns="0" tIns="0" rIns="0" bIns="0" anchor="ctr"/>
          <a:lstStyle/>
          <a:p/>
        </p:txBody>
      </p:sp>
      <p:sp>
        <p:nvSpPr>
          <p:cNvPr id="114830" name="ChromeSquare1" hidden="1"/>
          <p:cNvSpPr>
            <a:spLocks noChangeArrowheads="1"/>
          </p:cNvSpPr>
          <p:nvPr/>
        </p:nvSpPr>
        <p:spPr bwMode="auto">
          <a:xfrm>
            <a:off x="-3086100" y="8802688"/>
            <a:ext cx="134937" cy="239712"/>
          </a:xfrm>
          <a:prstGeom prst="rect">
            <a:avLst/>
          </a:prstGeom>
          <a:solidFill>
            <a:srgbClr val="E6E6E6"/>
          </a:solidFill>
          <a:ln w="12700">
            <a:solidFill>
              <a:srgbClr val="969696"/>
            </a:solidFill>
            <a:miter lim="800000"/>
            <a:headEnd/>
            <a:tailEnd/>
          </a:ln>
          <a:effectLst/>
        </p:spPr>
        <p:txBody>
          <a:bodyPr lIns="0" tIns="0" rIns="0" bIns="0" anchor="ctr"/>
          <a:lstStyle/>
          <a:p>
            <a:pPr algn="ctr">
              <a:spcBef>
                <a:spcPct val="0"/>
              </a:spcBef>
              <a:defRPr sz="900" b="1">
                <a:solidFill>
                  <a:srgbClr val="000000"/>
                </a:solidFill>
                <a:latin typeface="Frutiger 45 Light" pitchFamily="34" charset="0"/>
              </a:defRPr>
            </a:pPr>
            <a:r>
              <a:t>6</a:t>
            </a:r>
          </a:p>
        </p:txBody>
      </p:sp>
      <p:sp>
        <p:nvSpPr>
          <p:cNvPr id="114831" name="ChromeSquare2" hidden="1"/>
          <p:cNvSpPr>
            <a:spLocks noChangeAspect="1" noChangeArrowheads="1"/>
          </p:cNvSpPr>
          <p:nvPr/>
        </p:nvSpPr>
        <p:spPr bwMode="auto">
          <a:xfrm>
            <a:off x="-2857500" y="8877300"/>
            <a:ext cx="49212" cy="87313"/>
          </a:xfrm>
          <a:prstGeom prst="rect">
            <a:avLst/>
          </a:prstGeom>
          <a:solidFill>
            <a:srgbClr val="E6E6E6"/>
          </a:solidFill>
          <a:ln w="12700">
            <a:solidFill>
              <a:srgbClr val="969696"/>
            </a:solidFill>
            <a:miter lim="800000"/>
            <a:headEnd/>
            <a:tailEnd/>
          </a:ln>
          <a:effectLst/>
        </p:spPr>
        <p:txBody>
          <a:bodyPr lIns="0" tIns="0" rIns="0" bIns="0" anchor="ctr"/>
          <a:lstStyle/>
          <a:p/>
        </p:txBody>
      </p:sp>
      <p:sp>
        <p:nvSpPr>
          <p:cNvPr id="114832" name="LemonMap" hidden="1"/>
          <p:cNvSpPr>
            <a:spLocks noChangeArrowheads="1"/>
          </p:cNvSpPr>
          <p:nvPr/>
        </p:nvSpPr>
        <p:spPr bwMode="auto">
          <a:xfrm>
            <a:off x="-692150" y="6502400"/>
            <a:ext cx="230187" cy="407988"/>
          </a:xfrm>
          <a:prstGeom prst="rect">
            <a:avLst/>
          </a:prstGeom>
          <a:solidFill>
            <a:srgbClr val="FFF5AD"/>
          </a:solidFill>
          <a:ln w="6350">
            <a:solidFill>
              <a:srgbClr val="FFCC11"/>
            </a:solidFill>
            <a:miter lim="800000"/>
            <a:headEnd/>
            <a:tailEnd/>
          </a:ln>
        </p:spPr>
        <p:txBody>
          <a:bodyPr/>
          <a:lstStyle/>
          <a:p/>
        </p:txBody>
      </p:sp>
      <p:sp>
        <p:nvSpPr>
          <p:cNvPr id="114833" name="LimeMap" hidden="1"/>
          <p:cNvSpPr>
            <a:spLocks noChangeArrowheads="1"/>
          </p:cNvSpPr>
          <p:nvPr/>
        </p:nvSpPr>
        <p:spPr bwMode="auto">
          <a:xfrm>
            <a:off x="-692150" y="7010400"/>
            <a:ext cx="230187" cy="407988"/>
          </a:xfrm>
          <a:prstGeom prst="rect">
            <a:avLst/>
          </a:prstGeom>
          <a:solidFill>
            <a:srgbClr val="DBFEBC"/>
          </a:solidFill>
          <a:ln w="6350">
            <a:solidFill>
              <a:srgbClr val="00B481"/>
            </a:solidFill>
            <a:miter lim="800000"/>
            <a:headEnd/>
            <a:tailEnd/>
          </a:ln>
        </p:spPr>
        <p:txBody>
          <a:bodyPr/>
          <a:lstStyle/>
          <a:p/>
        </p:txBody>
      </p:sp>
      <p:sp>
        <p:nvSpPr>
          <p:cNvPr id="114834" name="IceMap" hidden="1"/>
          <p:cNvSpPr>
            <a:spLocks noChangeArrowheads="1"/>
          </p:cNvSpPr>
          <p:nvPr/>
        </p:nvSpPr>
        <p:spPr bwMode="auto">
          <a:xfrm>
            <a:off x="-692150" y="7518400"/>
            <a:ext cx="230187" cy="407988"/>
          </a:xfrm>
          <a:prstGeom prst="rect">
            <a:avLst/>
          </a:prstGeom>
          <a:solidFill>
            <a:srgbClr val="DDF2FA"/>
          </a:solidFill>
          <a:ln w="6350">
            <a:solidFill>
              <a:srgbClr val="265DCA"/>
            </a:solidFill>
            <a:miter lim="800000"/>
            <a:headEnd/>
            <a:tailEnd/>
          </a:ln>
        </p:spPr>
        <p:txBody>
          <a:bodyPr/>
          <a:lstStyle/>
          <a:p/>
        </p:txBody>
      </p:sp>
      <p:sp>
        <p:nvSpPr>
          <p:cNvPr id="114835" name="LavenderMap" hidden="1"/>
          <p:cNvSpPr>
            <a:spLocks noChangeArrowheads="1"/>
          </p:cNvSpPr>
          <p:nvPr/>
        </p:nvSpPr>
        <p:spPr bwMode="auto">
          <a:xfrm>
            <a:off x="-692150" y="8026400"/>
            <a:ext cx="230187" cy="407988"/>
          </a:xfrm>
          <a:prstGeom prst="rect">
            <a:avLst/>
          </a:prstGeom>
          <a:solidFill>
            <a:srgbClr val="D7CDEB"/>
          </a:solidFill>
          <a:ln w="6350">
            <a:solidFill>
              <a:srgbClr val="4D3380"/>
            </a:solidFill>
            <a:miter lim="800000"/>
            <a:headEnd/>
            <a:tailEnd/>
          </a:ln>
        </p:spPr>
        <p:txBody>
          <a:bodyPr/>
          <a:lstStyle/>
          <a:p/>
        </p:txBody>
      </p:sp>
      <p:sp>
        <p:nvSpPr>
          <p:cNvPr id="114836" name="SkyMap" hidden="1"/>
          <p:cNvSpPr>
            <a:spLocks noChangeArrowheads="1"/>
          </p:cNvSpPr>
          <p:nvPr/>
        </p:nvSpPr>
        <p:spPr bwMode="auto">
          <a:xfrm>
            <a:off x="-692150" y="5994400"/>
            <a:ext cx="230187" cy="407988"/>
          </a:xfrm>
          <a:prstGeom prst="rect">
            <a:avLst/>
          </a:prstGeom>
          <a:solidFill>
            <a:srgbClr val="7DD9FF"/>
          </a:solidFill>
          <a:ln w="6350">
            <a:solidFill>
              <a:srgbClr val="265DCA"/>
            </a:solidFill>
            <a:miter lim="800000"/>
            <a:headEnd/>
            <a:tailEnd/>
          </a:ln>
          <a:effectLst/>
        </p:spPr>
        <p:txBody>
          <a:bodyPr wrap="none" lIns="36000" tIns="36000" rIns="36000" bIns="36000" anchor="ctr"/>
          <a:lstStyle/>
          <a:p/>
        </p:txBody>
      </p:sp>
      <p:sp>
        <p:nvSpPr>
          <p:cNvPr id="114837" name="SilverMap" hidden="1"/>
          <p:cNvSpPr>
            <a:spLocks noChangeArrowheads="1"/>
          </p:cNvSpPr>
          <p:nvPr/>
        </p:nvSpPr>
        <p:spPr bwMode="auto">
          <a:xfrm>
            <a:off x="-692150" y="8534400"/>
            <a:ext cx="230187" cy="407988"/>
          </a:xfrm>
          <a:prstGeom prst="rect">
            <a:avLst/>
          </a:prstGeom>
          <a:solidFill>
            <a:srgbClr val="D4D4D4"/>
          </a:solidFill>
          <a:ln w="6350">
            <a:solidFill>
              <a:srgbClr val="969696"/>
            </a:solidFill>
            <a:miter lim="800000"/>
            <a:headEnd/>
            <a:tailEnd/>
          </a:ln>
        </p:spPr>
        <p:txBody>
          <a:bodyPr/>
          <a:lstStyle/>
          <a:p/>
        </p:txBody>
      </p:sp>
      <p:sp>
        <p:nvSpPr>
          <p:cNvPr id="114838" name="OceanBorder" hidden="1"/>
          <p:cNvSpPr>
            <a:spLocks noChangeArrowheads="1"/>
          </p:cNvSpPr>
          <p:nvPr/>
        </p:nvSpPr>
        <p:spPr bwMode="gray">
          <a:xfrm>
            <a:off x="-2022475" y="101600"/>
            <a:ext cx="188912" cy="336550"/>
          </a:xfrm>
          <a:prstGeom prst="rect">
            <a:avLst/>
          </a:prstGeom>
          <a:noFill/>
          <a:ln w="19050">
            <a:solidFill>
              <a:srgbClr val="265DCA"/>
            </a:solid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839" name="SunflowerBorder" hidden="1"/>
          <p:cNvSpPr>
            <a:spLocks noChangeArrowheads="1"/>
          </p:cNvSpPr>
          <p:nvPr/>
        </p:nvSpPr>
        <p:spPr bwMode="gray">
          <a:xfrm>
            <a:off x="-2251075" y="101600"/>
            <a:ext cx="190500" cy="336550"/>
          </a:xfrm>
          <a:prstGeom prst="rect">
            <a:avLst/>
          </a:prstGeom>
          <a:noFill/>
          <a:ln w="19050">
            <a:solidFill>
              <a:srgbClr val="FFCC11"/>
            </a:solid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840" name="ForestBorder" hidden="1"/>
          <p:cNvSpPr>
            <a:spLocks noChangeArrowheads="1"/>
          </p:cNvSpPr>
          <p:nvPr/>
        </p:nvSpPr>
        <p:spPr bwMode="gray">
          <a:xfrm>
            <a:off x="-1793875" y="101600"/>
            <a:ext cx="188912" cy="336550"/>
          </a:xfrm>
          <a:prstGeom prst="rect">
            <a:avLst/>
          </a:prstGeom>
          <a:noFill/>
          <a:ln w="19050">
            <a:solidFill>
              <a:srgbClr val="00D581"/>
            </a:solid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841" name="TangerineBorder" hidden="1"/>
          <p:cNvSpPr>
            <a:spLocks noChangeArrowheads="1"/>
          </p:cNvSpPr>
          <p:nvPr/>
        </p:nvSpPr>
        <p:spPr bwMode="gray">
          <a:xfrm>
            <a:off x="-1108075" y="101600"/>
            <a:ext cx="188912" cy="336550"/>
          </a:xfrm>
          <a:prstGeom prst="rect">
            <a:avLst/>
          </a:prstGeom>
          <a:noFill/>
          <a:ln w="19050">
            <a:solidFill>
              <a:srgbClr val="FF7F17"/>
            </a:solidFill>
            <a:miter lim="800000"/>
            <a:headEnd/>
            <a:tailEnd/>
          </a:ln>
          <a:effectLst/>
        </p:spPr>
        <p:txBody>
          <a:bodyPr lIns="35941" tIns="35941" rIns="18000" bIns="35941" anchor="ctr" anchorCtr="1"/>
          <a:lstStyle/>
          <a:p>
            <a:pPr algn="ctr">
              <a:spcBef>
                <a:spcPct val="0"/>
              </a:spcBef>
              <a:defRPr sz="1200">
                <a:solidFill>
                  <a:srgbClr val="000000"/>
                </a:solidFill>
                <a:latin typeface="Frutiger 45 Light" pitchFamily="34" charset="0"/>
              </a:defRPr>
            </a:pPr>
            <a:r>
              <a:t>一个</a:t>
            </a:r>
          </a:p>
        </p:txBody>
      </p:sp>
      <p:sp>
        <p:nvSpPr>
          <p:cNvPr id="114842" name="GrapeBorder" hidden="1"/>
          <p:cNvSpPr>
            <a:spLocks noChangeArrowheads="1"/>
          </p:cNvSpPr>
          <p:nvPr/>
        </p:nvSpPr>
        <p:spPr bwMode="gray">
          <a:xfrm>
            <a:off x="-1336675" y="101600"/>
            <a:ext cx="188912" cy="336550"/>
          </a:xfrm>
          <a:prstGeom prst="rect">
            <a:avLst/>
          </a:prstGeom>
          <a:noFill/>
          <a:ln w="19050">
            <a:solidFill>
              <a:srgbClr val="4D3380"/>
            </a:solid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843" name="SteelBorder" hidden="1"/>
          <p:cNvSpPr>
            <a:spLocks noChangeArrowheads="1"/>
          </p:cNvSpPr>
          <p:nvPr/>
        </p:nvSpPr>
        <p:spPr bwMode="gray">
          <a:xfrm flipH="1">
            <a:off x="-1565275" y="101600"/>
            <a:ext cx="188912" cy="336550"/>
          </a:xfrm>
          <a:prstGeom prst="rect">
            <a:avLst/>
          </a:prstGeom>
          <a:noFill/>
          <a:ln w="19050">
            <a:solidFill>
              <a:srgbClr val="969696"/>
            </a:solidFill>
            <a:miter lim="800000"/>
            <a:headEnd type="none" w="sm" len="sm"/>
            <a:tailEnd type="none" w="sm" len="sm"/>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844" name="Black" hidden="1"/>
          <p:cNvSpPr>
            <a:spLocks noChangeArrowheads="1"/>
          </p:cNvSpPr>
          <p:nvPr/>
        </p:nvSpPr>
        <p:spPr bwMode="gray">
          <a:xfrm>
            <a:off x="-2232025" y="2540000"/>
            <a:ext cx="188912" cy="336550"/>
          </a:xfrm>
          <a:prstGeom prst="rect">
            <a:avLst/>
          </a:prstGeom>
          <a:solidFill>
            <a:srgbClr val="000000"/>
          </a:solidFill>
          <a:ln w="19050">
            <a:noFill/>
            <a:miter lim="800000"/>
            <a:headEnd/>
            <a:tailEnd/>
          </a:ln>
          <a:effectLst/>
        </p:spPr>
        <p:txBody>
          <a:bodyPr lIns="35941" tIns="35941" rIns="18000" bIns="35941" anchor="ctr"/>
          <a:lstStyle/>
          <a:p>
            <a:pPr algn="ctr">
              <a:spcBef>
                <a:spcPct val="0"/>
              </a:spcBef>
              <a:defRPr sz="1200">
                <a:solidFill>
                  <a:srgbClr val="FFFFFF"/>
                </a:solidFill>
                <a:latin typeface="Frutiger 45 Light" pitchFamily="34" charset="0"/>
              </a:defRPr>
            </a:pPr>
            <a:r>
              <a:t>一个</a:t>
            </a:r>
          </a:p>
        </p:txBody>
      </p:sp>
      <p:sp>
        <p:nvSpPr>
          <p:cNvPr id="114845" name="White" hidden="1"/>
          <p:cNvSpPr>
            <a:spLocks noChangeArrowheads="1"/>
          </p:cNvSpPr>
          <p:nvPr/>
        </p:nvSpPr>
        <p:spPr bwMode="gray">
          <a:xfrm flipH="1">
            <a:off x="-2005013" y="2540000"/>
            <a:ext cx="188913" cy="336550"/>
          </a:xfrm>
          <a:prstGeom prst="rect">
            <a:avLst/>
          </a:prstGeom>
          <a:solidFill>
            <a:srgbClr val="FFFFFF"/>
          </a:solidFill>
          <a:ln w="19050">
            <a:noFill/>
            <a:miter lim="800000"/>
            <a:headEnd/>
            <a:tailEnd/>
          </a:ln>
          <a:effectLst/>
        </p:spPr>
        <p:txBody>
          <a:bodyPr lIns="35941" tIns="35941" rIns="18000" bIns="35941" anchor="ctr"/>
          <a:lstStyle/>
          <a:p>
            <a:pPr algn="ctr">
              <a:spcBef>
                <a:spcPct val="0"/>
              </a:spcBef>
              <a:defRPr sz="1200">
                <a:solidFill>
                  <a:srgbClr val="000000"/>
                </a:solidFill>
                <a:latin typeface="Frutiger 45 Light" pitchFamily="34" charset="0"/>
              </a:defRPr>
            </a:pPr>
            <a:r>
              <a:t>一个</a:t>
            </a:r>
          </a:p>
        </p:txBody>
      </p:sp>
      <p:sp>
        <p:nvSpPr>
          <p:cNvPr id="114846" name="PlainMap" hidden="1"/>
          <p:cNvSpPr>
            <a:spLocks noChangeArrowheads="1"/>
          </p:cNvSpPr>
          <p:nvPr/>
        </p:nvSpPr>
        <p:spPr bwMode="auto">
          <a:xfrm>
            <a:off x="-344488" y="8534400"/>
            <a:ext cx="230188" cy="407988"/>
          </a:xfrm>
          <a:prstGeom prst="rect">
            <a:avLst/>
          </a:prstGeom>
          <a:solidFill>
            <a:srgbClr val="D4D4D4"/>
          </a:solidFill>
          <a:ln w="6350">
            <a:solidFill>
              <a:srgbClr val="D4D4D4"/>
            </a:solidFill>
            <a:miter lim="800000"/>
            <a:headEnd/>
            <a:tailEnd/>
          </a:ln>
        </p:spPr>
        <p:txBody>
          <a:bodyPr/>
          <a:lstStyle/>
          <a:p/>
        </p:txBody>
      </p:sp>
      <p:sp>
        <p:nvSpPr>
          <p:cNvPr id="114847" name="ButtercupMap" hidden="1"/>
          <p:cNvSpPr>
            <a:spLocks noChangeArrowheads="1"/>
          </p:cNvSpPr>
          <p:nvPr/>
        </p:nvSpPr>
        <p:spPr bwMode="gray">
          <a:xfrm>
            <a:off x="-346075" y="6502400"/>
            <a:ext cx="230187" cy="407988"/>
          </a:xfrm>
          <a:prstGeom prst="rect">
            <a:avLst/>
          </a:prstGeom>
          <a:solidFill>
            <a:srgbClr val="FAE66E"/>
          </a:solidFill>
          <a:ln w="19050">
            <a:solidFill>
              <a:srgbClr val="FFCC11"/>
            </a:solidFill>
            <a:miter lim="800000"/>
            <a:headEnd/>
            <a:tailEnd/>
          </a:ln>
        </p:spPr>
        <p:txBody>
          <a:bodyPr lIns="35941" tIns="35941" rIns="35941" bIns="35941" anchor="ctr"/>
          <a:lstStyle/>
          <a:p>
            <a:pPr algn="ctr">
              <a:spcBef>
                <a:spcPct val="0"/>
              </a:spcBef>
            </a:pPr>
            <a:endParaRPr>
              <a:latin typeface="Frutiger 45 Light" pitchFamily="34" charset="0"/>
            </a:endParaRPr>
          </a:p>
        </p:txBody>
      </p:sp>
      <p:sp>
        <p:nvSpPr>
          <p:cNvPr id="114848" name="LeafMap" hidden="1"/>
          <p:cNvSpPr>
            <a:spLocks noChangeArrowheads="1"/>
          </p:cNvSpPr>
          <p:nvPr/>
        </p:nvSpPr>
        <p:spPr bwMode="gray">
          <a:xfrm>
            <a:off x="-346075" y="7010400"/>
            <a:ext cx="230187" cy="407988"/>
          </a:xfrm>
          <a:prstGeom prst="rect">
            <a:avLst/>
          </a:prstGeom>
          <a:solidFill>
            <a:srgbClr val="87E1AA"/>
          </a:solidFill>
          <a:ln w="19050">
            <a:solidFill>
              <a:srgbClr val="00B481"/>
            </a:solidFill>
            <a:miter lim="800000"/>
            <a:headEnd/>
            <a:tailEnd/>
          </a:ln>
        </p:spPr>
        <p:txBody>
          <a:bodyPr lIns="35941" tIns="35941" rIns="35941" bIns="35941" anchor="ctr"/>
          <a:lstStyle/>
          <a:p>
            <a:pPr algn="ctr">
              <a:spcBef>
                <a:spcPct val="0"/>
              </a:spcBef>
            </a:pPr>
            <a:endParaRPr>
              <a:latin typeface="Frutiger 45 Light" pitchFamily="34" charset="0"/>
            </a:endParaRPr>
          </a:p>
        </p:txBody>
      </p:sp>
      <p:sp>
        <p:nvSpPr>
          <p:cNvPr id="114849" name="MangoMap" hidden="1"/>
          <p:cNvSpPr>
            <a:spLocks noChangeArrowheads="1"/>
          </p:cNvSpPr>
          <p:nvPr/>
        </p:nvSpPr>
        <p:spPr bwMode="gray">
          <a:xfrm>
            <a:off x="-346075" y="7518400"/>
            <a:ext cx="230187" cy="407988"/>
          </a:xfrm>
          <a:prstGeom prst="rect">
            <a:avLst/>
          </a:prstGeom>
          <a:solidFill>
            <a:srgbClr val="FFDCC7"/>
          </a:solidFill>
          <a:ln w="19050">
            <a:solidFill>
              <a:srgbClr val="FF7F17"/>
            </a:solidFill>
            <a:miter lim="800000"/>
            <a:headEnd/>
            <a:tailEnd/>
          </a:ln>
        </p:spPr>
        <p:txBody>
          <a:bodyPr lIns="35941" tIns="35941" rIns="35941" bIns="35941" anchor="ctr"/>
          <a:lstStyle/>
          <a:p>
            <a:pPr algn="ctr">
              <a:spcBef>
                <a:spcPct val="0"/>
              </a:spcBef>
            </a:pPr>
            <a:endParaRPr>
              <a:latin typeface="Frutiger 45 Light" pitchFamily="34" charset="0"/>
            </a:endParaRPr>
          </a:p>
        </p:txBody>
      </p:sp>
      <p:sp>
        <p:nvSpPr>
          <p:cNvPr id="114850" name="HeatherMap" hidden="1"/>
          <p:cNvSpPr>
            <a:spLocks noChangeArrowheads="1"/>
          </p:cNvSpPr>
          <p:nvPr/>
        </p:nvSpPr>
        <p:spPr bwMode="gray">
          <a:xfrm>
            <a:off x="-346075" y="8026400"/>
            <a:ext cx="230187" cy="407988"/>
          </a:xfrm>
          <a:prstGeom prst="rect">
            <a:avLst/>
          </a:prstGeom>
          <a:solidFill>
            <a:srgbClr val="B8A6DC"/>
          </a:solidFill>
          <a:ln w="19050">
            <a:solidFill>
              <a:srgbClr val="6F4BB7"/>
            </a:solidFill>
            <a:miter lim="800000"/>
            <a:headEnd/>
            <a:tailEnd/>
          </a:ln>
        </p:spPr>
        <p:txBody>
          <a:bodyPr lIns="35941" tIns="35941" rIns="35941" bIns="35941" anchor="ctr"/>
          <a:lstStyle/>
          <a:p>
            <a:pPr algn="ctr">
              <a:spcBef>
                <a:spcPct val="0"/>
              </a:spcBef>
            </a:pPr>
            <a:endParaRPr>
              <a:latin typeface="Frutiger 45 Light" pitchFamily="34" charset="0"/>
            </a:endParaRPr>
          </a:p>
        </p:txBody>
      </p:sp>
      <p:sp>
        <p:nvSpPr>
          <p:cNvPr id="114851" name="ForestCircle1" hidden="1"/>
          <p:cNvSpPr>
            <a:spLocks noChangeArrowheads="1"/>
          </p:cNvSpPr>
          <p:nvPr/>
        </p:nvSpPr>
        <p:spPr bwMode="auto">
          <a:xfrm>
            <a:off x="-3486150" y="6381750"/>
            <a:ext cx="134937" cy="239713"/>
          </a:xfrm>
          <a:prstGeom prst="ellipse">
            <a:avLst/>
          </a:prstGeom>
          <a:solidFill>
            <a:srgbClr val="FFFFFF"/>
          </a:solidFill>
          <a:ln w="12700">
            <a:solidFill>
              <a:srgbClr val="00B481"/>
            </a:solidFill>
            <a:round/>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1</a:t>
            </a:r>
          </a:p>
        </p:txBody>
      </p:sp>
      <p:sp>
        <p:nvSpPr>
          <p:cNvPr id="114852" name="GrapeCircle1" hidden="1"/>
          <p:cNvSpPr>
            <a:spLocks noChangeArrowheads="1"/>
          </p:cNvSpPr>
          <p:nvPr/>
        </p:nvSpPr>
        <p:spPr bwMode="auto">
          <a:xfrm>
            <a:off x="-3486150" y="6858000"/>
            <a:ext cx="134937" cy="239713"/>
          </a:xfrm>
          <a:prstGeom prst="ellipse">
            <a:avLst/>
          </a:prstGeom>
          <a:solidFill>
            <a:srgbClr val="FFFFFF"/>
          </a:solidFill>
          <a:ln w="12700">
            <a:solidFill>
              <a:srgbClr val="4D3380"/>
            </a:solidFill>
            <a:round/>
            <a:headEnd/>
            <a:tailEnd/>
          </a:ln>
          <a:effectLst/>
        </p:spPr>
        <p:txBody>
          <a:bodyPr lIns="0" tIns="0" rIns="0" bIns="0" anchor="ctr"/>
          <a:lstStyle/>
          <a:p>
            <a:pPr algn="ctr">
              <a:spcBef>
                <a:spcPct val="0"/>
              </a:spcBef>
              <a:defRPr sz="900" b="1">
                <a:solidFill>
                  <a:srgbClr val="000000"/>
                </a:solidFill>
                <a:latin typeface="Frutiger 45 Light" pitchFamily="34" charset="0"/>
              </a:defRPr>
            </a:pPr>
            <a:r>
              <a:t>2</a:t>
            </a:r>
          </a:p>
        </p:txBody>
      </p:sp>
      <p:sp>
        <p:nvSpPr>
          <p:cNvPr id="114853" name="SunflowerCircle1" hidden="1"/>
          <p:cNvSpPr>
            <a:spLocks noChangeArrowheads="1"/>
          </p:cNvSpPr>
          <p:nvPr/>
        </p:nvSpPr>
        <p:spPr bwMode="auto">
          <a:xfrm>
            <a:off x="-3486150" y="7358063"/>
            <a:ext cx="134937" cy="238125"/>
          </a:xfrm>
          <a:prstGeom prst="ellipse">
            <a:avLst/>
          </a:prstGeom>
          <a:solidFill>
            <a:srgbClr val="FFFFFF"/>
          </a:solidFill>
          <a:ln w="12700">
            <a:solidFill>
              <a:srgbClr val="FFCC11"/>
            </a:solidFill>
            <a:round/>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3</a:t>
            </a:r>
          </a:p>
        </p:txBody>
      </p:sp>
      <p:sp>
        <p:nvSpPr>
          <p:cNvPr id="114854" name="TangerineCircle1" hidden="1"/>
          <p:cNvSpPr>
            <a:spLocks noChangeArrowheads="1"/>
          </p:cNvSpPr>
          <p:nvPr/>
        </p:nvSpPr>
        <p:spPr bwMode="auto">
          <a:xfrm>
            <a:off x="-3486150" y="7818438"/>
            <a:ext cx="134937" cy="239712"/>
          </a:xfrm>
          <a:prstGeom prst="ellipse">
            <a:avLst/>
          </a:prstGeom>
          <a:solidFill>
            <a:srgbClr val="FFFFFF"/>
          </a:solidFill>
          <a:ln w="12700">
            <a:solidFill>
              <a:srgbClr val="FF7C2B"/>
            </a:solidFill>
            <a:round/>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4</a:t>
            </a:r>
          </a:p>
        </p:txBody>
      </p:sp>
      <p:sp>
        <p:nvSpPr>
          <p:cNvPr id="114855" name="OceanCircle1" hidden="1"/>
          <p:cNvSpPr>
            <a:spLocks noChangeArrowheads="1"/>
          </p:cNvSpPr>
          <p:nvPr/>
        </p:nvSpPr>
        <p:spPr bwMode="gray">
          <a:xfrm>
            <a:off x="-3486150" y="8269288"/>
            <a:ext cx="134937" cy="239712"/>
          </a:xfrm>
          <a:prstGeom prst="ellipse">
            <a:avLst/>
          </a:prstGeom>
          <a:solidFill>
            <a:srgbClr val="FFFFFF"/>
          </a:solidFill>
          <a:ln w="6350">
            <a:solidFill>
              <a:srgbClr val="265DCA"/>
            </a:solidFill>
            <a:round/>
            <a:headEnd/>
            <a:tailEnd/>
          </a:ln>
          <a:effectLst/>
        </p:spPr>
        <p:txBody>
          <a:bodyPr lIns="0" tIns="0" rIns="0" bIns="0" anchor="ctr"/>
          <a:lstStyle/>
          <a:p>
            <a:pPr algn="ctr">
              <a:spcBef>
                <a:spcPct val="0"/>
              </a:spcBef>
              <a:defRPr sz="900" b="1">
                <a:solidFill>
                  <a:srgbClr val="000000"/>
                </a:solidFill>
                <a:latin typeface="Frutiger 45 Light" pitchFamily="34" charset="0"/>
              </a:defRPr>
            </a:pPr>
            <a:r>
              <a:t>5</a:t>
            </a:r>
          </a:p>
        </p:txBody>
      </p:sp>
      <p:sp>
        <p:nvSpPr>
          <p:cNvPr id="114856" name="ForestCircle2" hidden="1"/>
          <p:cNvSpPr>
            <a:spLocks noChangeAspect="1" noChangeArrowheads="1"/>
          </p:cNvSpPr>
          <p:nvPr/>
        </p:nvSpPr>
        <p:spPr bwMode="auto">
          <a:xfrm>
            <a:off x="-3289300" y="6459538"/>
            <a:ext cx="47625" cy="87312"/>
          </a:xfrm>
          <a:prstGeom prst="ellipse">
            <a:avLst/>
          </a:prstGeom>
          <a:solidFill>
            <a:srgbClr val="FFFFFF"/>
          </a:solidFill>
          <a:ln w="12700">
            <a:solidFill>
              <a:srgbClr val="00B481"/>
            </a:solidFill>
            <a:round/>
            <a:headEnd/>
            <a:tailEnd/>
          </a:ln>
          <a:effectLst/>
        </p:spPr>
        <p:txBody>
          <a:bodyPr wrap="none" lIns="0" tIns="0" rIns="0" bIns="0" anchor="ctr"/>
          <a:lstStyle/>
          <a:p/>
        </p:txBody>
      </p:sp>
      <p:sp>
        <p:nvSpPr>
          <p:cNvPr id="114857" name="GrapeCircle2" hidden="1"/>
          <p:cNvSpPr>
            <a:spLocks noChangeAspect="1" noChangeArrowheads="1"/>
          </p:cNvSpPr>
          <p:nvPr/>
        </p:nvSpPr>
        <p:spPr bwMode="auto">
          <a:xfrm>
            <a:off x="-3289300" y="6935788"/>
            <a:ext cx="47625" cy="87312"/>
          </a:xfrm>
          <a:prstGeom prst="ellipse">
            <a:avLst/>
          </a:prstGeom>
          <a:solidFill>
            <a:srgbClr val="FFFFFF"/>
          </a:solidFill>
          <a:ln w="12700">
            <a:solidFill>
              <a:srgbClr val="4D3380"/>
            </a:solidFill>
            <a:round/>
            <a:headEnd/>
            <a:tailEnd/>
          </a:ln>
          <a:effectLst/>
        </p:spPr>
        <p:txBody>
          <a:bodyPr lIns="0" tIns="0" rIns="0" bIns="0" anchor="ctr"/>
          <a:lstStyle/>
          <a:p/>
        </p:txBody>
      </p:sp>
      <p:sp>
        <p:nvSpPr>
          <p:cNvPr id="114858" name="SunflowerCircle2" hidden="1"/>
          <p:cNvSpPr>
            <a:spLocks noChangeAspect="1" noChangeArrowheads="1"/>
          </p:cNvSpPr>
          <p:nvPr/>
        </p:nvSpPr>
        <p:spPr bwMode="auto">
          <a:xfrm>
            <a:off x="-3289300" y="7435850"/>
            <a:ext cx="47625" cy="87313"/>
          </a:xfrm>
          <a:prstGeom prst="ellipse">
            <a:avLst/>
          </a:prstGeom>
          <a:solidFill>
            <a:srgbClr val="FFFFFF"/>
          </a:solidFill>
          <a:ln w="12700">
            <a:solidFill>
              <a:srgbClr val="FFCC11"/>
            </a:solidFill>
            <a:round/>
            <a:headEnd/>
            <a:tailEnd/>
          </a:ln>
          <a:effectLst/>
        </p:spPr>
        <p:txBody>
          <a:bodyPr wrap="none" lIns="0" tIns="0" rIns="0" bIns="0" anchor="ctr"/>
          <a:lstStyle/>
          <a:p/>
        </p:txBody>
      </p:sp>
      <p:sp>
        <p:nvSpPr>
          <p:cNvPr id="114859" name="TangerineCircle2" hidden="1"/>
          <p:cNvSpPr>
            <a:spLocks noChangeAspect="1" noChangeArrowheads="1"/>
          </p:cNvSpPr>
          <p:nvPr/>
        </p:nvSpPr>
        <p:spPr bwMode="auto">
          <a:xfrm>
            <a:off x="-3289300" y="7894638"/>
            <a:ext cx="47625" cy="87312"/>
          </a:xfrm>
          <a:prstGeom prst="ellipse">
            <a:avLst/>
          </a:prstGeom>
          <a:solidFill>
            <a:srgbClr val="FFFFFF"/>
          </a:solidFill>
          <a:ln w="12700">
            <a:solidFill>
              <a:srgbClr val="FF7C2B"/>
            </a:solidFill>
            <a:round/>
            <a:headEnd/>
            <a:tailEnd/>
          </a:ln>
          <a:effectLst/>
        </p:spPr>
        <p:txBody>
          <a:bodyPr wrap="none" lIns="0" tIns="0" rIns="0" bIns="0" anchor="ctr"/>
          <a:lstStyle/>
          <a:p/>
        </p:txBody>
      </p:sp>
      <p:sp>
        <p:nvSpPr>
          <p:cNvPr id="114860" name="OceanCircle2" hidden="1"/>
          <p:cNvSpPr>
            <a:spLocks noChangeAspect="1" noChangeArrowheads="1"/>
          </p:cNvSpPr>
          <p:nvPr/>
        </p:nvSpPr>
        <p:spPr bwMode="gray">
          <a:xfrm>
            <a:off x="-3289300" y="8348663"/>
            <a:ext cx="47625" cy="85725"/>
          </a:xfrm>
          <a:prstGeom prst="ellipse">
            <a:avLst/>
          </a:prstGeom>
          <a:solidFill>
            <a:srgbClr val="FFFFFF"/>
          </a:solidFill>
          <a:ln w="6350">
            <a:solidFill>
              <a:srgbClr val="265DCA"/>
            </a:solidFill>
            <a:round/>
            <a:headEnd/>
            <a:tailEnd/>
          </a:ln>
          <a:effectLst/>
        </p:spPr>
        <p:txBody>
          <a:bodyPr lIns="0" tIns="0" rIns="0" bIns="0" anchor="ctr"/>
          <a:lstStyle/>
          <a:p/>
        </p:txBody>
      </p:sp>
      <p:sp>
        <p:nvSpPr>
          <p:cNvPr id="114861" name="SteelCircle1" hidden="1"/>
          <p:cNvSpPr>
            <a:spLocks noChangeArrowheads="1"/>
          </p:cNvSpPr>
          <p:nvPr/>
        </p:nvSpPr>
        <p:spPr bwMode="auto">
          <a:xfrm>
            <a:off x="-3486150" y="8801100"/>
            <a:ext cx="134937" cy="239713"/>
          </a:xfrm>
          <a:prstGeom prst="ellipse">
            <a:avLst/>
          </a:prstGeom>
          <a:solidFill>
            <a:srgbClr val="FFFFFF"/>
          </a:solidFill>
          <a:ln w="12700">
            <a:solidFill>
              <a:srgbClr val="969696"/>
            </a:solidFill>
            <a:round/>
            <a:headEnd/>
            <a:tailEnd/>
          </a:ln>
          <a:effectLst/>
        </p:spPr>
        <p:txBody>
          <a:bodyPr lIns="0" tIns="0" rIns="0" bIns="0" anchor="ctr"/>
          <a:lstStyle/>
          <a:p>
            <a:pPr algn="ctr">
              <a:spcBef>
                <a:spcPct val="0"/>
              </a:spcBef>
              <a:defRPr sz="900" b="1">
                <a:solidFill>
                  <a:srgbClr val="000000"/>
                </a:solidFill>
                <a:latin typeface="Frutiger 45 Light" pitchFamily="34" charset="0"/>
              </a:defRPr>
            </a:pPr>
            <a:r>
              <a:t>6</a:t>
            </a:r>
          </a:p>
        </p:txBody>
      </p:sp>
      <p:sp>
        <p:nvSpPr>
          <p:cNvPr id="114862" name="SteelCircle2" hidden="1"/>
          <p:cNvSpPr>
            <a:spLocks noChangeAspect="1" noChangeArrowheads="1"/>
          </p:cNvSpPr>
          <p:nvPr/>
        </p:nvSpPr>
        <p:spPr bwMode="auto">
          <a:xfrm>
            <a:off x="-3289300" y="8877300"/>
            <a:ext cx="47625" cy="87313"/>
          </a:xfrm>
          <a:prstGeom prst="ellipse">
            <a:avLst/>
          </a:prstGeom>
          <a:solidFill>
            <a:srgbClr val="FFFFFF"/>
          </a:solidFill>
          <a:ln w="12700">
            <a:solidFill>
              <a:srgbClr val="969696"/>
            </a:solidFill>
            <a:round/>
            <a:headEnd/>
            <a:tailEnd/>
          </a:ln>
          <a:effectLst/>
        </p:spPr>
        <p:txBody>
          <a:bodyPr lIns="0" tIns="0" rIns="0" bIns="0" anchor="ctr"/>
          <a:lstStyle/>
          <a:p/>
        </p:txBody>
      </p:sp>
      <p:sp>
        <p:nvSpPr>
          <p:cNvPr id="114863" name="ForestSquare1" hidden="1"/>
          <p:cNvSpPr>
            <a:spLocks noChangeArrowheads="1"/>
          </p:cNvSpPr>
          <p:nvPr/>
        </p:nvSpPr>
        <p:spPr bwMode="auto">
          <a:xfrm>
            <a:off x="-2743200" y="6383338"/>
            <a:ext cx="134937" cy="239712"/>
          </a:xfrm>
          <a:prstGeom prst="rect">
            <a:avLst/>
          </a:prstGeom>
          <a:solidFill>
            <a:srgbClr val="FFFFFF"/>
          </a:solidFill>
          <a:ln w="12700">
            <a:solidFill>
              <a:srgbClr val="00B481"/>
            </a:solidFill>
            <a:miter lim="800000"/>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1</a:t>
            </a:r>
          </a:p>
        </p:txBody>
      </p:sp>
      <p:sp>
        <p:nvSpPr>
          <p:cNvPr id="114864" name="GrapeSquare1" hidden="1"/>
          <p:cNvSpPr>
            <a:spLocks noChangeArrowheads="1"/>
          </p:cNvSpPr>
          <p:nvPr/>
        </p:nvSpPr>
        <p:spPr bwMode="auto">
          <a:xfrm>
            <a:off x="-2743200" y="6862763"/>
            <a:ext cx="134937" cy="238125"/>
          </a:xfrm>
          <a:prstGeom prst="rect">
            <a:avLst/>
          </a:prstGeom>
          <a:solidFill>
            <a:srgbClr val="FFFFFF"/>
          </a:solidFill>
          <a:ln w="12700">
            <a:solidFill>
              <a:srgbClr val="4D3380"/>
            </a:solidFill>
            <a:miter lim="800000"/>
            <a:headEnd/>
            <a:tailEnd/>
          </a:ln>
          <a:effectLst/>
        </p:spPr>
        <p:txBody>
          <a:bodyPr lIns="0" tIns="0" rIns="0" bIns="0" anchor="ctr"/>
          <a:lstStyle/>
          <a:p>
            <a:pPr algn="ctr">
              <a:spcBef>
                <a:spcPct val="0"/>
              </a:spcBef>
              <a:defRPr sz="900" b="1">
                <a:solidFill>
                  <a:srgbClr val="000000"/>
                </a:solidFill>
                <a:latin typeface="Frutiger 45 Light" pitchFamily="34" charset="0"/>
              </a:defRPr>
            </a:pPr>
            <a:r>
              <a:t>2</a:t>
            </a:r>
          </a:p>
        </p:txBody>
      </p:sp>
      <p:sp>
        <p:nvSpPr>
          <p:cNvPr id="114865" name="SunflowerSquare1" hidden="1"/>
          <p:cNvSpPr>
            <a:spLocks noChangeArrowheads="1"/>
          </p:cNvSpPr>
          <p:nvPr/>
        </p:nvSpPr>
        <p:spPr bwMode="auto">
          <a:xfrm>
            <a:off x="-2743200" y="7361238"/>
            <a:ext cx="134937" cy="239712"/>
          </a:xfrm>
          <a:prstGeom prst="rect">
            <a:avLst/>
          </a:prstGeom>
          <a:solidFill>
            <a:srgbClr val="FFFFFF"/>
          </a:solidFill>
          <a:ln w="12700">
            <a:solidFill>
              <a:srgbClr val="FFCC11"/>
            </a:solidFill>
            <a:miter lim="800000"/>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3</a:t>
            </a:r>
          </a:p>
        </p:txBody>
      </p:sp>
      <p:sp>
        <p:nvSpPr>
          <p:cNvPr id="114866" name="TangerineSquare1" hidden="1"/>
          <p:cNvSpPr>
            <a:spLocks noChangeArrowheads="1"/>
          </p:cNvSpPr>
          <p:nvPr/>
        </p:nvSpPr>
        <p:spPr bwMode="auto">
          <a:xfrm>
            <a:off x="-2743200" y="7821613"/>
            <a:ext cx="134937" cy="238125"/>
          </a:xfrm>
          <a:prstGeom prst="rect">
            <a:avLst/>
          </a:prstGeom>
          <a:solidFill>
            <a:srgbClr val="FFFFFF"/>
          </a:solidFill>
          <a:ln w="12700">
            <a:solidFill>
              <a:srgbClr val="FF7C2B"/>
            </a:solidFill>
            <a:miter lim="800000"/>
            <a:headEnd/>
            <a:tailEnd/>
          </a:ln>
          <a:effectLst/>
        </p:spPr>
        <p:txBody>
          <a:bodyPr wrap="none" lIns="0" tIns="0" rIns="0" bIns="0" anchor="ctr"/>
          <a:lstStyle/>
          <a:p>
            <a:pPr algn="ctr">
              <a:spcBef>
                <a:spcPct val="0"/>
              </a:spcBef>
              <a:defRPr sz="900" b="1">
                <a:solidFill>
                  <a:srgbClr val="000000"/>
                </a:solidFill>
                <a:latin typeface="Frutiger 45 Light" pitchFamily="34" charset="0"/>
              </a:defRPr>
            </a:pPr>
            <a:r>
              <a:t>4</a:t>
            </a:r>
          </a:p>
        </p:txBody>
      </p:sp>
      <p:sp>
        <p:nvSpPr>
          <p:cNvPr id="114867" name="OceanSquare1" hidden="1"/>
          <p:cNvSpPr>
            <a:spLocks noChangeArrowheads="1"/>
          </p:cNvSpPr>
          <p:nvPr/>
        </p:nvSpPr>
        <p:spPr bwMode="gray">
          <a:xfrm>
            <a:off x="-2743200" y="8272463"/>
            <a:ext cx="134937" cy="238125"/>
          </a:xfrm>
          <a:prstGeom prst="rect">
            <a:avLst/>
          </a:prstGeom>
          <a:solidFill>
            <a:srgbClr val="FFFFFF"/>
          </a:solidFill>
          <a:ln w="6350">
            <a:solidFill>
              <a:srgbClr val="265DCA"/>
            </a:solidFill>
            <a:miter lim="800000"/>
            <a:headEnd/>
            <a:tailEnd/>
          </a:ln>
          <a:effectLst/>
        </p:spPr>
        <p:txBody>
          <a:bodyPr lIns="0" tIns="0" rIns="0" bIns="0" anchor="ctr"/>
          <a:lstStyle/>
          <a:p>
            <a:pPr algn="ctr">
              <a:spcBef>
                <a:spcPct val="0"/>
              </a:spcBef>
              <a:defRPr sz="900" b="1">
                <a:solidFill>
                  <a:srgbClr val="000000"/>
                </a:solidFill>
                <a:latin typeface="Frutiger 45 Light" pitchFamily="34" charset="0"/>
              </a:defRPr>
            </a:pPr>
            <a:r>
              <a:t>5</a:t>
            </a:r>
          </a:p>
        </p:txBody>
      </p:sp>
      <p:sp>
        <p:nvSpPr>
          <p:cNvPr id="114868" name="ForestSquare2" hidden="1"/>
          <p:cNvSpPr>
            <a:spLocks noChangeAspect="1" noChangeArrowheads="1"/>
          </p:cNvSpPr>
          <p:nvPr/>
        </p:nvSpPr>
        <p:spPr bwMode="auto">
          <a:xfrm>
            <a:off x="-2514600" y="6459538"/>
            <a:ext cx="49212" cy="87312"/>
          </a:xfrm>
          <a:prstGeom prst="rect">
            <a:avLst/>
          </a:prstGeom>
          <a:solidFill>
            <a:srgbClr val="FFFFFF"/>
          </a:solidFill>
          <a:ln w="12700">
            <a:solidFill>
              <a:srgbClr val="00B481"/>
            </a:solidFill>
            <a:miter lim="800000"/>
            <a:headEnd/>
            <a:tailEnd/>
          </a:ln>
          <a:effectLst/>
        </p:spPr>
        <p:txBody>
          <a:bodyPr wrap="none" lIns="0" tIns="0" rIns="0" bIns="0" anchor="ctr"/>
          <a:lstStyle/>
          <a:p/>
        </p:txBody>
      </p:sp>
      <p:sp>
        <p:nvSpPr>
          <p:cNvPr id="114869" name="GrapeSquare2" hidden="1"/>
          <p:cNvSpPr>
            <a:spLocks noChangeAspect="1" noChangeArrowheads="1"/>
          </p:cNvSpPr>
          <p:nvPr/>
        </p:nvSpPr>
        <p:spPr bwMode="auto">
          <a:xfrm>
            <a:off x="-2514600" y="6935788"/>
            <a:ext cx="49212" cy="87312"/>
          </a:xfrm>
          <a:prstGeom prst="rect">
            <a:avLst/>
          </a:prstGeom>
          <a:solidFill>
            <a:srgbClr val="FFFFFF"/>
          </a:solidFill>
          <a:ln w="12700">
            <a:solidFill>
              <a:srgbClr val="4D3380"/>
            </a:solidFill>
            <a:miter lim="800000"/>
            <a:headEnd/>
            <a:tailEnd/>
          </a:ln>
          <a:effectLst/>
        </p:spPr>
        <p:txBody>
          <a:bodyPr lIns="0" tIns="0" rIns="0" bIns="0" anchor="ctr"/>
          <a:lstStyle/>
          <a:p/>
        </p:txBody>
      </p:sp>
      <p:sp>
        <p:nvSpPr>
          <p:cNvPr id="114870" name="SunflowerSquare2" hidden="1"/>
          <p:cNvSpPr>
            <a:spLocks noChangeAspect="1" noChangeArrowheads="1"/>
          </p:cNvSpPr>
          <p:nvPr/>
        </p:nvSpPr>
        <p:spPr bwMode="auto">
          <a:xfrm>
            <a:off x="-2514600" y="7435850"/>
            <a:ext cx="49212" cy="87313"/>
          </a:xfrm>
          <a:prstGeom prst="rect">
            <a:avLst/>
          </a:prstGeom>
          <a:solidFill>
            <a:srgbClr val="FFFFFF"/>
          </a:solidFill>
          <a:ln w="12700">
            <a:solidFill>
              <a:srgbClr val="FFCC11"/>
            </a:solidFill>
            <a:miter lim="800000"/>
            <a:headEnd/>
            <a:tailEnd/>
          </a:ln>
          <a:effectLst/>
        </p:spPr>
        <p:txBody>
          <a:bodyPr wrap="none" lIns="0" tIns="0" rIns="0" bIns="0" anchor="ctr"/>
          <a:lstStyle/>
          <a:p/>
        </p:txBody>
      </p:sp>
      <p:sp>
        <p:nvSpPr>
          <p:cNvPr id="114871" name="TangerineSquare2" hidden="1"/>
          <p:cNvSpPr>
            <a:spLocks noChangeAspect="1" noChangeArrowheads="1"/>
          </p:cNvSpPr>
          <p:nvPr/>
        </p:nvSpPr>
        <p:spPr bwMode="auto">
          <a:xfrm>
            <a:off x="-2514600" y="7894638"/>
            <a:ext cx="47625" cy="87312"/>
          </a:xfrm>
          <a:prstGeom prst="rect">
            <a:avLst/>
          </a:prstGeom>
          <a:solidFill>
            <a:srgbClr val="FFFFFF"/>
          </a:solidFill>
          <a:ln w="12700">
            <a:solidFill>
              <a:srgbClr val="FF7C2B"/>
            </a:solidFill>
            <a:miter lim="800000"/>
            <a:headEnd/>
            <a:tailEnd/>
          </a:ln>
          <a:effectLst/>
        </p:spPr>
        <p:txBody>
          <a:bodyPr wrap="none" lIns="0" tIns="0" rIns="0" bIns="0" anchor="ctr"/>
          <a:lstStyle/>
          <a:p/>
        </p:txBody>
      </p:sp>
      <p:sp>
        <p:nvSpPr>
          <p:cNvPr id="114872" name="OceanSquare2" hidden="1"/>
          <p:cNvSpPr>
            <a:spLocks noChangeAspect="1" noChangeArrowheads="1"/>
          </p:cNvSpPr>
          <p:nvPr/>
        </p:nvSpPr>
        <p:spPr bwMode="gray">
          <a:xfrm>
            <a:off x="-2514600" y="8348663"/>
            <a:ext cx="49212" cy="85725"/>
          </a:xfrm>
          <a:prstGeom prst="rect">
            <a:avLst/>
          </a:prstGeom>
          <a:solidFill>
            <a:srgbClr val="FFFFFF"/>
          </a:solidFill>
          <a:ln w="6350">
            <a:solidFill>
              <a:srgbClr val="265DCA"/>
            </a:solidFill>
            <a:miter lim="800000"/>
            <a:headEnd/>
            <a:tailEnd/>
          </a:ln>
          <a:effectLst/>
        </p:spPr>
        <p:txBody>
          <a:bodyPr lIns="0" tIns="0" rIns="0" bIns="0" anchor="ctr"/>
          <a:lstStyle/>
          <a:p/>
        </p:txBody>
      </p:sp>
      <p:sp>
        <p:nvSpPr>
          <p:cNvPr id="114873" name="SteelSquare1" hidden="1"/>
          <p:cNvSpPr>
            <a:spLocks noChangeArrowheads="1"/>
          </p:cNvSpPr>
          <p:nvPr/>
        </p:nvSpPr>
        <p:spPr bwMode="auto">
          <a:xfrm>
            <a:off x="-2743200" y="8802688"/>
            <a:ext cx="134937" cy="239712"/>
          </a:xfrm>
          <a:prstGeom prst="rect">
            <a:avLst/>
          </a:prstGeom>
          <a:solidFill>
            <a:srgbClr val="FFFFFF"/>
          </a:solidFill>
          <a:ln w="12700">
            <a:solidFill>
              <a:srgbClr val="969696"/>
            </a:solidFill>
            <a:miter lim="800000"/>
            <a:headEnd/>
            <a:tailEnd/>
          </a:ln>
          <a:effectLst/>
        </p:spPr>
        <p:txBody>
          <a:bodyPr lIns="0" tIns="0" rIns="0" bIns="0" anchor="ctr"/>
          <a:lstStyle/>
          <a:p>
            <a:pPr algn="ctr">
              <a:spcBef>
                <a:spcPct val="0"/>
              </a:spcBef>
              <a:defRPr sz="900" b="1">
                <a:solidFill>
                  <a:srgbClr val="000000"/>
                </a:solidFill>
                <a:latin typeface="Frutiger 45 Light" pitchFamily="34" charset="0"/>
              </a:defRPr>
            </a:pPr>
            <a:r>
              <a:t>6</a:t>
            </a:r>
          </a:p>
        </p:txBody>
      </p:sp>
      <p:sp>
        <p:nvSpPr>
          <p:cNvPr id="114874" name="SteelSquare2" hidden="1"/>
          <p:cNvSpPr>
            <a:spLocks noChangeAspect="1" noChangeArrowheads="1"/>
          </p:cNvSpPr>
          <p:nvPr/>
        </p:nvSpPr>
        <p:spPr bwMode="auto">
          <a:xfrm>
            <a:off x="-2514600" y="8877300"/>
            <a:ext cx="49212" cy="87313"/>
          </a:xfrm>
          <a:prstGeom prst="rect">
            <a:avLst/>
          </a:prstGeom>
          <a:solidFill>
            <a:srgbClr val="FFFFFF"/>
          </a:solidFill>
          <a:ln w="12700">
            <a:solidFill>
              <a:srgbClr val="969696"/>
            </a:solidFill>
            <a:miter lim="800000"/>
            <a:headEnd/>
            <a:tailEnd/>
          </a:ln>
          <a:effectLst/>
        </p:spPr>
        <p:txBody>
          <a:bodyPr lIns="0" tIns="0" rIns="0" bIns="0" anchor="ctr"/>
          <a:lstStyle/>
          <a:p/>
        </p:txBody>
      </p:sp>
      <p:sp>
        <p:nvSpPr>
          <p:cNvPr id="114875" name="LimeDiamond1" hidden="1"/>
          <p:cNvSpPr>
            <a:spLocks noChangeArrowheads="1"/>
          </p:cNvSpPr>
          <p:nvPr/>
        </p:nvSpPr>
        <p:spPr bwMode="auto">
          <a:xfrm>
            <a:off x="-4857750" y="2641600"/>
            <a:ext cx="809625" cy="1439863"/>
          </a:xfrm>
          <a:prstGeom prst="diamond">
            <a:avLst/>
          </a:prstGeom>
          <a:solidFill>
            <a:srgbClr val="DBFEBC"/>
          </a:solidFill>
          <a:ln w="12700">
            <a:solidFill>
              <a:srgbClr val="00B481"/>
            </a:solidFill>
            <a:miter lim="800000"/>
            <a:headEnd/>
            <a:tailEnd/>
          </a:ln>
          <a:effectLst/>
        </p:spPr>
        <p:txBody>
          <a:bodyPr wrap="none" lIns="0" tIns="0" rIns="0" bIns="0" anchor="ctr"/>
          <a:lstStyle/>
          <a:p>
            <a:pPr algn="ctr">
              <a:spcBef>
                <a:spcPct val="0"/>
              </a:spcBef>
              <a:defRPr sz="4800" b="1">
                <a:solidFill>
                  <a:srgbClr val="000000"/>
                </a:solidFill>
                <a:latin typeface="Frutiger 45 Light" pitchFamily="34" charset="0"/>
              </a:defRPr>
            </a:pPr>
            <a:r>
              <a:t>1</a:t>
            </a:r>
          </a:p>
        </p:txBody>
      </p:sp>
      <p:sp>
        <p:nvSpPr>
          <p:cNvPr id="114876" name="LavenderDiamond1" hidden="1"/>
          <p:cNvSpPr>
            <a:spLocks noChangeArrowheads="1"/>
          </p:cNvSpPr>
          <p:nvPr/>
        </p:nvSpPr>
        <p:spPr bwMode="auto">
          <a:xfrm>
            <a:off x="-4857750" y="3119438"/>
            <a:ext cx="809625" cy="1439862"/>
          </a:xfrm>
          <a:prstGeom prst="diamond">
            <a:avLst/>
          </a:prstGeom>
          <a:solidFill>
            <a:srgbClr val="D7CDEB"/>
          </a:solidFill>
          <a:ln w="12700">
            <a:solidFill>
              <a:srgbClr val="4D3380"/>
            </a:solidFill>
            <a:miter lim="800000"/>
            <a:headEnd/>
            <a:tailEnd/>
          </a:ln>
          <a:effectLst/>
        </p:spPr>
        <p:txBody>
          <a:bodyPr lIns="0" tIns="0" rIns="0" bIns="0" anchor="ctr"/>
          <a:lstStyle/>
          <a:p>
            <a:pPr algn="ctr">
              <a:spcBef>
                <a:spcPct val="0"/>
              </a:spcBef>
              <a:defRPr sz="4800" b="1">
                <a:solidFill>
                  <a:srgbClr val="000000"/>
                </a:solidFill>
                <a:latin typeface="Frutiger 45 Light" pitchFamily="34" charset="0"/>
              </a:defRPr>
            </a:pPr>
            <a:r>
              <a:t>2</a:t>
            </a:r>
          </a:p>
        </p:txBody>
      </p:sp>
      <p:sp>
        <p:nvSpPr>
          <p:cNvPr id="114877" name="LemonDiamond1" hidden="1"/>
          <p:cNvSpPr>
            <a:spLocks noChangeArrowheads="1"/>
          </p:cNvSpPr>
          <p:nvPr/>
        </p:nvSpPr>
        <p:spPr bwMode="auto">
          <a:xfrm>
            <a:off x="-4857750" y="3619500"/>
            <a:ext cx="809625" cy="1439863"/>
          </a:xfrm>
          <a:prstGeom prst="diamond">
            <a:avLst/>
          </a:prstGeom>
          <a:solidFill>
            <a:srgbClr val="FFF5AD"/>
          </a:solidFill>
          <a:ln w="12700">
            <a:solidFill>
              <a:srgbClr val="FFCC11"/>
            </a:solidFill>
            <a:miter lim="800000"/>
            <a:headEnd/>
            <a:tailEnd/>
          </a:ln>
          <a:effectLst/>
        </p:spPr>
        <p:txBody>
          <a:bodyPr wrap="none" lIns="0" tIns="0" rIns="0" bIns="0" anchor="ctr"/>
          <a:lstStyle/>
          <a:p>
            <a:pPr algn="ctr">
              <a:spcBef>
                <a:spcPct val="0"/>
              </a:spcBef>
              <a:defRPr sz="4800" b="1">
                <a:solidFill>
                  <a:srgbClr val="000000"/>
                </a:solidFill>
                <a:latin typeface="Frutiger 45 Light" pitchFamily="34" charset="0"/>
              </a:defRPr>
            </a:pPr>
            <a:r>
              <a:t>3</a:t>
            </a:r>
          </a:p>
        </p:txBody>
      </p:sp>
      <p:sp>
        <p:nvSpPr>
          <p:cNvPr id="114878" name="PeachDiamond1" hidden="1"/>
          <p:cNvSpPr>
            <a:spLocks noChangeArrowheads="1"/>
          </p:cNvSpPr>
          <p:nvPr/>
        </p:nvSpPr>
        <p:spPr bwMode="auto">
          <a:xfrm>
            <a:off x="-4857750" y="4078288"/>
            <a:ext cx="809625" cy="1439862"/>
          </a:xfrm>
          <a:prstGeom prst="diamond">
            <a:avLst/>
          </a:prstGeom>
          <a:solidFill>
            <a:srgbClr val="FFB385"/>
          </a:solidFill>
          <a:ln w="12700">
            <a:solidFill>
              <a:srgbClr val="FF7C2B"/>
            </a:solidFill>
            <a:miter lim="800000"/>
            <a:headEnd/>
            <a:tailEnd/>
          </a:ln>
          <a:effectLst/>
        </p:spPr>
        <p:txBody>
          <a:bodyPr wrap="none" lIns="0" tIns="0" rIns="0" bIns="0" anchor="ctr"/>
          <a:lstStyle/>
          <a:p>
            <a:pPr algn="ctr">
              <a:spcBef>
                <a:spcPct val="0"/>
              </a:spcBef>
              <a:defRPr sz="4800" b="1">
                <a:solidFill>
                  <a:srgbClr val="000000"/>
                </a:solidFill>
                <a:latin typeface="Frutiger 45 Light" pitchFamily="34" charset="0"/>
              </a:defRPr>
            </a:pPr>
            <a:r>
              <a:t>4</a:t>
            </a:r>
          </a:p>
        </p:txBody>
      </p:sp>
      <p:sp>
        <p:nvSpPr>
          <p:cNvPr id="114879" name="IceDiamond1" hidden="1"/>
          <p:cNvSpPr>
            <a:spLocks noChangeArrowheads="1"/>
          </p:cNvSpPr>
          <p:nvPr/>
        </p:nvSpPr>
        <p:spPr bwMode="gray">
          <a:xfrm>
            <a:off x="-4857750" y="4529138"/>
            <a:ext cx="809625" cy="1439862"/>
          </a:xfrm>
          <a:prstGeom prst="diamond">
            <a:avLst/>
          </a:prstGeom>
          <a:solidFill>
            <a:srgbClr val="DDF2FA"/>
          </a:solidFill>
          <a:ln w="6350">
            <a:solidFill>
              <a:srgbClr val="265DCA"/>
            </a:solidFill>
            <a:miter lim="800000"/>
            <a:headEnd/>
            <a:tailEnd/>
          </a:ln>
          <a:effectLst/>
        </p:spPr>
        <p:txBody>
          <a:bodyPr lIns="0" tIns="0" rIns="0" bIns="0" anchor="ctr"/>
          <a:lstStyle/>
          <a:p>
            <a:pPr algn="ctr">
              <a:spcBef>
                <a:spcPct val="0"/>
              </a:spcBef>
              <a:defRPr sz="4800" b="1">
                <a:solidFill>
                  <a:srgbClr val="000000"/>
                </a:solidFill>
                <a:latin typeface="Frutiger 45 Light" pitchFamily="34" charset="0"/>
              </a:defRPr>
            </a:pPr>
            <a:r>
              <a:t>5</a:t>
            </a:r>
          </a:p>
        </p:txBody>
      </p:sp>
      <p:sp>
        <p:nvSpPr>
          <p:cNvPr id="114880" name="LimeDiamond2" hidden="1"/>
          <p:cNvSpPr>
            <a:spLocks noChangeAspect="1" noChangeArrowheads="1"/>
          </p:cNvSpPr>
          <p:nvPr/>
        </p:nvSpPr>
        <p:spPr bwMode="auto">
          <a:xfrm>
            <a:off x="-4000500" y="3411538"/>
            <a:ext cx="161925" cy="288925"/>
          </a:xfrm>
          <a:prstGeom prst="diamond">
            <a:avLst/>
          </a:prstGeom>
          <a:solidFill>
            <a:srgbClr val="DBFEBC"/>
          </a:solidFill>
          <a:ln w="12700">
            <a:solidFill>
              <a:srgbClr val="00B481"/>
            </a:solidFill>
            <a:miter lim="800000"/>
            <a:headEnd/>
            <a:tailEnd/>
          </a:ln>
          <a:effectLst/>
        </p:spPr>
        <p:txBody>
          <a:bodyPr wrap="none" lIns="0" tIns="0" rIns="0" bIns="0" anchor="ctr"/>
          <a:lstStyle/>
          <a:p/>
        </p:txBody>
      </p:sp>
      <p:sp>
        <p:nvSpPr>
          <p:cNvPr id="114881" name="LavenderDiamond2" hidden="1"/>
          <p:cNvSpPr>
            <a:spLocks noChangeAspect="1" noChangeArrowheads="1"/>
          </p:cNvSpPr>
          <p:nvPr/>
        </p:nvSpPr>
        <p:spPr bwMode="auto">
          <a:xfrm>
            <a:off x="-4000500" y="3887788"/>
            <a:ext cx="161925" cy="288925"/>
          </a:xfrm>
          <a:prstGeom prst="diamond">
            <a:avLst/>
          </a:prstGeom>
          <a:solidFill>
            <a:srgbClr val="D7CDEB"/>
          </a:solidFill>
          <a:ln w="12700">
            <a:solidFill>
              <a:srgbClr val="4D3380"/>
            </a:solidFill>
            <a:miter lim="800000"/>
            <a:headEnd/>
            <a:tailEnd/>
          </a:ln>
          <a:effectLst/>
        </p:spPr>
        <p:txBody>
          <a:bodyPr lIns="0" tIns="0" rIns="0" bIns="0" anchor="ctr"/>
          <a:lstStyle/>
          <a:p/>
        </p:txBody>
      </p:sp>
      <p:sp>
        <p:nvSpPr>
          <p:cNvPr id="114882" name="LemonDiamond2" hidden="1"/>
          <p:cNvSpPr>
            <a:spLocks noChangeAspect="1" noChangeArrowheads="1"/>
          </p:cNvSpPr>
          <p:nvPr/>
        </p:nvSpPr>
        <p:spPr bwMode="auto">
          <a:xfrm>
            <a:off x="-4000500" y="4387850"/>
            <a:ext cx="161925" cy="287338"/>
          </a:xfrm>
          <a:prstGeom prst="diamond">
            <a:avLst/>
          </a:prstGeom>
          <a:solidFill>
            <a:srgbClr val="FFF5AD"/>
          </a:solidFill>
          <a:ln w="12700">
            <a:solidFill>
              <a:srgbClr val="FFCC11"/>
            </a:solidFill>
            <a:miter lim="800000"/>
            <a:headEnd/>
            <a:tailEnd/>
          </a:ln>
          <a:effectLst/>
        </p:spPr>
        <p:txBody>
          <a:bodyPr wrap="none" lIns="0" tIns="0" rIns="0" bIns="0" anchor="ctr"/>
          <a:lstStyle/>
          <a:p/>
        </p:txBody>
      </p:sp>
      <p:sp>
        <p:nvSpPr>
          <p:cNvPr id="114883" name="PeachDiamond2" hidden="1"/>
          <p:cNvSpPr>
            <a:spLocks noChangeAspect="1" noChangeArrowheads="1"/>
          </p:cNvSpPr>
          <p:nvPr/>
        </p:nvSpPr>
        <p:spPr bwMode="auto">
          <a:xfrm>
            <a:off x="-4000500" y="4846638"/>
            <a:ext cx="161925" cy="295275"/>
          </a:xfrm>
          <a:prstGeom prst="diamond">
            <a:avLst/>
          </a:prstGeom>
          <a:solidFill>
            <a:srgbClr val="FFB385"/>
          </a:solidFill>
          <a:ln w="12700">
            <a:solidFill>
              <a:srgbClr val="FF7C2B"/>
            </a:solidFill>
            <a:miter lim="800000"/>
            <a:headEnd/>
            <a:tailEnd/>
          </a:ln>
          <a:effectLst/>
        </p:spPr>
        <p:txBody>
          <a:bodyPr wrap="none" lIns="0" tIns="0" rIns="0" bIns="0" anchor="ctr"/>
          <a:lstStyle/>
          <a:p/>
        </p:txBody>
      </p:sp>
      <p:sp>
        <p:nvSpPr>
          <p:cNvPr id="114884" name="IceDiamond2" hidden="1"/>
          <p:cNvSpPr>
            <a:spLocks noChangeAspect="1" noChangeArrowheads="1"/>
          </p:cNvSpPr>
          <p:nvPr/>
        </p:nvSpPr>
        <p:spPr bwMode="gray">
          <a:xfrm>
            <a:off x="-4000500" y="5300663"/>
            <a:ext cx="161925" cy="287337"/>
          </a:xfrm>
          <a:prstGeom prst="diamond">
            <a:avLst/>
          </a:prstGeom>
          <a:solidFill>
            <a:srgbClr val="DDF2FA"/>
          </a:solidFill>
          <a:ln w="6350">
            <a:solidFill>
              <a:srgbClr val="265DCA"/>
            </a:solidFill>
            <a:miter lim="800000"/>
            <a:headEnd/>
            <a:tailEnd/>
          </a:ln>
          <a:effectLst/>
        </p:spPr>
        <p:txBody>
          <a:bodyPr lIns="0" tIns="0" rIns="0" bIns="0" anchor="ctr"/>
          <a:lstStyle/>
          <a:p/>
        </p:txBody>
      </p:sp>
      <p:sp>
        <p:nvSpPr>
          <p:cNvPr id="114885" name="ChromeDiamond1" hidden="1"/>
          <p:cNvSpPr>
            <a:spLocks noChangeArrowheads="1"/>
          </p:cNvSpPr>
          <p:nvPr/>
        </p:nvSpPr>
        <p:spPr bwMode="auto">
          <a:xfrm>
            <a:off x="-4857750" y="5060950"/>
            <a:ext cx="809625" cy="1439863"/>
          </a:xfrm>
          <a:prstGeom prst="diamond">
            <a:avLst/>
          </a:prstGeom>
          <a:solidFill>
            <a:srgbClr val="E6E6E6"/>
          </a:solidFill>
          <a:ln w="12700">
            <a:solidFill>
              <a:srgbClr val="969696"/>
            </a:solidFill>
            <a:miter lim="800000"/>
            <a:headEnd/>
            <a:tailEnd/>
          </a:ln>
          <a:effectLst/>
        </p:spPr>
        <p:txBody>
          <a:bodyPr lIns="0" tIns="0" rIns="0" bIns="0" anchor="ctr"/>
          <a:lstStyle/>
          <a:p>
            <a:pPr algn="ctr">
              <a:spcBef>
                <a:spcPct val="0"/>
              </a:spcBef>
              <a:defRPr sz="4800" b="1">
                <a:solidFill>
                  <a:srgbClr val="000000"/>
                </a:solidFill>
                <a:latin typeface="Frutiger 45 Light" pitchFamily="34" charset="0"/>
              </a:defRPr>
            </a:pPr>
            <a:r>
              <a:t>6</a:t>
            </a:r>
          </a:p>
        </p:txBody>
      </p:sp>
      <p:sp>
        <p:nvSpPr>
          <p:cNvPr id="114886" name="ChromeDiamond2" hidden="1"/>
          <p:cNvSpPr>
            <a:spLocks noChangeAspect="1" noChangeArrowheads="1"/>
          </p:cNvSpPr>
          <p:nvPr/>
        </p:nvSpPr>
        <p:spPr bwMode="auto">
          <a:xfrm>
            <a:off x="-4000500" y="5829300"/>
            <a:ext cx="161925" cy="287338"/>
          </a:xfrm>
          <a:prstGeom prst="diamond">
            <a:avLst/>
          </a:prstGeom>
          <a:solidFill>
            <a:srgbClr val="E6E6E6"/>
          </a:solidFill>
          <a:ln w="12700">
            <a:solidFill>
              <a:srgbClr val="969696"/>
            </a:solidFill>
            <a:miter lim="800000"/>
            <a:headEnd/>
            <a:tailEnd/>
          </a:ln>
          <a:effectLst/>
        </p:spPr>
        <p:txBody>
          <a:bodyPr lIns="0" tIns="0" rIns="0" bIns="0" anchor="ctr"/>
          <a:lstStyle/>
          <a:p/>
        </p:txBody>
      </p:sp>
      <p:sp>
        <p:nvSpPr>
          <p:cNvPr id="114887" name="ForestDiamond1" hidden="1"/>
          <p:cNvSpPr>
            <a:spLocks noChangeArrowheads="1"/>
          </p:cNvSpPr>
          <p:nvPr/>
        </p:nvSpPr>
        <p:spPr bwMode="auto">
          <a:xfrm>
            <a:off x="-3829050" y="2336800"/>
            <a:ext cx="809625" cy="1439863"/>
          </a:xfrm>
          <a:prstGeom prst="diamond">
            <a:avLst/>
          </a:prstGeom>
          <a:solidFill>
            <a:srgbClr val="FFFFFF"/>
          </a:solidFill>
          <a:ln w="12700">
            <a:solidFill>
              <a:srgbClr val="00B481"/>
            </a:solidFill>
            <a:miter lim="800000"/>
            <a:headEnd/>
            <a:tailEnd/>
          </a:ln>
          <a:effectLst/>
        </p:spPr>
        <p:txBody>
          <a:bodyPr wrap="none" lIns="0" tIns="0" rIns="0" bIns="0" anchor="ctr"/>
          <a:lstStyle/>
          <a:p>
            <a:pPr algn="ctr">
              <a:spcBef>
                <a:spcPct val="0"/>
              </a:spcBef>
              <a:defRPr sz="4800" b="1">
                <a:solidFill>
                  <a:srgbClr val="000000"/>
                </a:solidFill>
                <a:latin typeface="Frutiger 45 Light" pitchFamily="34" charset="0"/>
              </a:defRPr>
            </a:pPr>
            <a:r>
              <a:t>1</a:t>
            </a:r>
          </a:p>
        </p:txBody>
      </p:sp>
      <p:sp>
        <p:nvSpPr>
          <p:cNvPr id="114888" name="GrapeDiamond1" hidden="1"/>
          <p:cNvSpPr>
            <a:spLocks noChangeArrowheads="1"/>
          </p:cNvSpPr>
          <p:nvPr/>
        </p:nvSpPr>
        <p:spPr bwMode="auto">
          <a:xfrm>
            <a:off x="-3829050" y="2814638"/>
            <a:ext cx="809625" cy="1439862"/>
          </a:xfrm>
          <a:prstGeom prst="diamond">
            <a:avLst/>
          </a:prstGeom>
          <a:solidFill>
            <a:srgbClr val="FFFFFF"/>
          </a:solidFill>
          <a:ln w="12700">
            <a:solidFill>
              <a:srgbClr val="4D3380"/>
            </a:solidFill>
            <a:miter lim="800000"/>
            <a:headEnd/>
            <a:tailEnd/>
          </a:ln>
          <a:effectLst/>
        </p:spPr>
        <p:txBody>
          <a:bodyPr lIns="0" tIns="0" rIns="0" bIns="0" anchor="ctr"/>
          <a:lstStyle/>
          <a:p>
            <a:pPr algn="ctr">
              <a:spcBef>
                <a:spcPct val="0"/>
              </a:spcBef>
              <a:defRPr sz="4800" b="1">
                <a:solidFill>
                  <a:srgbClr val="000000"/>
                </a:solidFill>
                <a:latin typeface="Frutiger 45 Light" pitchFamily="34" charset="0"/>
              </a:defRPr>
            </a:pPr>
            <a:r>
              <a:t>2</a:t>
            </a:r>
          </a:p>
        </p:txBody>
      </p:sp>
      <p:sp>
        <p:nvSpPr>
          <p:cNvPr id="114889" name="SunflowerDiamond1" hidden="1"/>
          <p:cNvSpPr>
            <a:spLocks noChangeArrowheads="1"/>
          </p:cNvSpPr>
          <p:nvPr/>
        </p:nvSpPr>
        <p:spPr bwMode="auto">
          <a:xfrm>
            <a:off x="-3829050" y="3314700"/>
            <a:ext cx="809625" cy="1439863"/>
          </a:xfrm>
          <a:prstGeom prst="diamond">
            <a:avLst/>
          </a:prstGeom>
          <a:solidFill>
            <a:srgbClr val="FFFFFF"/>
          </a:solidFill>
          <a:ln w="12700">
            <a:solidFill>
              <a:srgbClr val="FFCC11"/>
            </a:solidFill>
            <a:miter lim="800000"/>
            <a:headEnd/>
            <a:tailEnd/>
          </a:ln>
          <a:effectLst/>
        </p:spPr>
        <p:txBody>
          <a:bodyPr wrap="none" lIns="0" tIns="0" rIns="0" bIns="0" anchor="ctr"/>
          <a:lstStyle/>
          <a:p>
            <a:pPr algn="ctr">
              <a:spcBef>
                <a:spcPct val="0"/>
              </a:spcBef>
              <a:defRPr sz="4800" b="1">
                <a:solidFill>
                  <a:srgbClr val="000000"/>
                </a:solidFill>
                <a:latin typeface="Frutiger 45 Light" pitchFamily="34" charset="0"/>
              </a:defRPr>
            </a:pPr>
            <a:r>
              <a:t>3</a:t>
            </a:r>
          </a:p>
        </p:txBody>
      </p:sp>
      <p:sp>
        <p:nvSpPr>
          <p:cNvPr id="114890" name="TangerineDiamond1" hidden="1"/>
          <p:cNvSpPr>
            <a:spLocks noChangeArrowheads="1"/>
          </p:cNvSpPr>
          <p:nvPr/>
        </p:nvSpPr>
        <p:spPr bwMode="auto">
          <a:xfrm>
            <a:off x="-3829050" y="3773488"/>
            <a:ext cx="809625" cy="1439862"/>
          </a:xfrm>
          <a:prstGeom prst="diamond">
            <a:avLst/>
          </a:prstGeom>
          <a:solidFill>
            <a:srgbClr val="FFFFFF"/>
          </a:solidFill>
          <a:ln w="12700">
            <a:solidFill>
              <a:srgbClr val="FF7C2B"/>
            </a:solidFill>
            <a:miter lim="800000"/>
            <a:headEnd/>
            <a:tailEnd/>
          </a:ln>
          <a:effectLst/>
        </p:spPr>
        <p:txBody>
          <a:bodyPr wrap="none" lIns="0" tIns="0" rIns="0" bIns="0" anchor="ctr"/>
          <a:lstStyle/>
          <a:p>
            <a:pPr algn="ctr">
              <a:spcBef>
                <a:spcPct val="0"/>
              </a:spcBef>
              <a:defRPr sz="4800" b="1">
                <a:solidFill>
                  <a:srgbClr val="000000"/>
                </a:solidFill>
                <a:latin typeface="Frutiger 45 Light" pitchFamily="34" charset="0"/>
              </a:defRPr>
            </a:pPr>
            <a:r>
              <a:t>4</a:t>
            </a:r>
          </a:p>
        </p:txBody>
      </p:sp>
      <p:sp>
        <p:nvSpPr>
          <p:cNvPr id="114891" name="OceanDiamond1" hidden="1"/>
          <p:cNvSpPr>
            <a:spLocks noChangeArrowheads="1"/>
          </p:cNvSpPr>
          <p:nvPr/>
        </p:nvSpPr>
        <p:spPr bwMode="gray">
          <a:xfrm>
            <a:off x="-3829050" y="4224338"/>
            <a:ext cx="809625" cy="1439862"/>
          </a:xfrm>
          <a:prstGeom prst="diamond">
            <a:avLst/>
          </a:prstGeom>
          <a:solidFill>
            <a:srgbClr val="FFFFFF"/>
          </a:solidFill>
          <a:ln w="6350">
            <a:solidFill>
              <a:srgbClr val="265DCA"/>
            </a:solidFill>
            <a:miter lim="800000"/>
            <a:headEnd/>
            <a:tailEnd/>
          </a:ln>
          <a:effectLst/>
        </p:spPr>
        <p:txBody>
          <a:bodyPr lIns="0" tIns="0" rIns="0" bIns="0" anchor="ctr"/>
          <a:lstStyle/>
          <a:p>
            <a:pPr algn="ctr">
              <a:spcBef>
                <a:spcPct val="0"/>
              </a:spcBef>
              <a:defRPr sz="4800" b="1">
                <a:solidFill>
                  <a:srgbClr val="000000"/>
                </a:solidFill>
                <a:latin typeface="Frutiger 45 Light" pitchFamily="34" charset="0"/>
              </a:defRPr>
            </a:pPr>
            <a:r>
              <a:t>5</a:t>
            </a:r>
          </a:p>
        </p:txBody>
      </p:sp>
      <p:sp>
        <p:nvSpPr>
          <p:cNvPr id="114892" name="ForestDiamond2" hidden="1"/>
          <p:cNvSpPr>
            <a:spLocks noChangeAspect="1" noChangeArrowheads="1"/>
          </p:cNvSpPr>
          <p:nvPr/>
        </p:nvSpPr>
        <p:spPr bwMode="auto">
          <a:xfrm>
            <a:off x="-2906713" y="3411538"/>
            <a:ext cx="161925" cy="288925"/>
          </a:xfrm>
          <a:prstGeom prst="diamond">
            <a:avLst/>
          </a:prstGeom>
          <a:solidFill>
            <a:srgbClr val="FFFFFF"/>
          </a:solidFill>
          <a:ln w="12700">
            <a:solidFill>
              <a:srgbClr val="00B481"/>
            </a:solidFill>
            <a:miter lim="800000"/>
            <a:headEnd/>
            <a:tailEnd/>
          </a:ln>
          <a:effectLst/>
        </p:spPr>
        <p:txBody>
          <a:bodyPr wrap="none" lIns="0" tIns="0" rIns="0" bIns="0" anchor="ctr"/>
          <a:lstStyle/>
          <a:p/>
        </p:txBody>
      </p:sp>
      <p:sp>
        <p:nvSpPr>
          <p:cNvPr id="114893" name="GrapeDiamond2" hidden="1"/>
          <p:cNvSpPr>
            <a:spLocks noChangeAspect="1" noChangeArrowheads="1"/>
          </p:cNvSpPr>
          <p:nvPr/>
        </p:nvSpPr>
        <p:spPr bwMode="auto">
          <a:xfrm>
            <a:off x="-2906713" y="3887788"/>
            <a:ext cx="161925" cy="288925"/>
          </a:xfrm>
          <a:prstGeom prst="diamond">
            <a:avLst/>
          </a:prstGeom>
          <a:solidFill>
            <a:srgbClr val="FFFFFF"/>
          </a:solidFill>
          <a:ln w="12700">
            <a:solidFill>
              <a:srgbClr val="4D3380"/>
            </a:solidFill>
            <a:miter lim="800000"/>
            <a:headEnd/>
            <a:tailEnd/>
          </a:ln>
          <a:effectLst/>
        </p:spPr>
        <p:txBody>
          <a:bodyPr lIns="0" tIns="0" rIns="0" bIns="0" anchor="ctr"/>
          <a:lstStyle/>
          <a:p/>
        </p:txBody>
      </p:sp>
      <p:sp>
        <p:nvSpPr>
          <p:cNvPr id="114894" name="SunflowerDiamond2" hidden="1"/>
          <p:cNvSpPr>
            <a:spLocks noChangeAspect="1" noChangeArrowheads="1"/>
          </p:cNvSpPr>
          <p:nvPr/>
        </p:nvSpPr>
        <p:spPr bwMode="auto">
          <a:xfrm>
            <a:off x="-2906713" y="4387850"/>
            <a:ext cx="161925" cy="287338"/>
          </a:xfrm>
          <a:prstGeom prst="diamond">
            <a:avLst/>
          </a:prstGeom>
          <a:solidFill>
            <a:srgbClr val="FFFFFF"/>
          </a:solidFill>
          <a:ln w="12700">
            <a:solidFill>
              <a:srgbClr val="FFCC11"/>
            </a:solidFill>
            <a:miter lim="800000"/>
            <a:headEnd/>
            <a:tailEnd/>
          </a:ln>
          <a:effectLst/>
        </p:spPr>
        <p:txBody>
          <a:bodyPr wrap="none" lIns="0" tIns="0" rIns="0" bIns="0" anchor="ctr"/>
          <a:lstStyle/>
          <a:p/>
        </p:txBody>
      </p:sp>
      <p:sp>
        <p:nvSpPr>
          <p:cNvPr id="114895" name="TangerineDiamond2" hidden="1"/>
          <p:cNvSpPr>
            <a:spLocks noChangeAspect="1" noChangeArrowheads="1"/>
          </p:cNvSpPr>
          <p:nvPr/>
        </p:nvSpPr>
        <p:spPr bwMode="auto">
          <a:xfrm>
            <a:off x="-2906713" y="4846638"/>
            <a:ext cx="161925" cy="295275"/>
          </a:xfrm>
          <a:prstGeom prst="diamond">
            <a:avLst/>
          </a:prstGeom>
          <a:solidFill>
            <a:srgbClr val="FFFFFF"/>
          </a:solidFill>
          <a:ln w="12700">
            <a:solidFill>
              <a:srgbClr val="FF7C2B"/>
            </a:solidFill>
            <a:miter lim="800000"/>
            <a:headEnd/>
            <a:tailEnd/>
          </a:ln>
          <a:effectLst/>
        </p:spPr>
        <p:txBody>
          <a:bodyPr wrap="none" lIns="0" tIns="0" rIns="0" bIns="0" anchor="ctr"/>
          <a:lstStyle/>
          <a:p/>
        </p:txBody>
      </p:sp>
      <p:sp>
        <p:nvSpPr>
          <p:cNvPr id="114896" name="OceanDiamond2" hidden="1"/>
          <p:cNvSpPr>
            <a:spLocks noChangeAspect="1" noChangeArrowheads="1"/>
          </p:cNvSpPr>
          <p:nvPr/>
        </p:nvSpPr>
        <p:spPr bwMode="gray">
          <a:xfrm>
            <a:off x="-2906713" y="5300663"/>
            <a:ext cx="161925" cy="287337"/>
          </a:xfrm>
          <a:prstGeom prst="diamond">
            <a:avLst/>
          </a:prstGeom>
          <a:solidFill>
            <a:srgbClr val="FFFFFF"/>
          </a:solidFill>
          <a:ln w="6350">
            <a:solidFill>
              <a:srgbClr val="265DCA"/>
            </a:solidFill>
            <a:miter lim="800000"/>
            <a:headEnd/>
            <a:tailEnd/>
          </a:ln>
          <a:effectLst/>
        </p:spPr>
        <p:txBody>
          <a:bodyPr lIns="0" tIns="0" rIns="0" bIns="0" anchor="ctr"/>
          <a:lstStyle/>
          <a:p/>
        </p:txBody>
      </p:sp>
      <p:sp>
        <p:nvSpPr>
          <p:cNvPr id="114897" name="SteelDiamond1" hidden="1"/>
          <p:cNvSpPr>
            <a:spLocks noChangeArrowheads="1"/>
          </p:cNvSpPr>
          <p:nvPr/>
        </p:nvSpPr>
        <p:spPr bwMode="auto">
          <a:xfrm>
            <a:off x="-3829050" y="4756150"/>
            <a:ext cx="809625" cy="1439863"/>
          </a:xfrm>
          <a:prstGeom prst="diamond">
            <a:avLst/>
          </a:prstGeom>
          <a:solidFill>
            <a:srgbClr val="FFFFFF"/>
          </a:solidFill>
          <a:ln w="12700">
            <a:solidFill>
              <a:srgbClr val="969696"/>
            </a:solidFill>
            <a:miter lim="800000"/>
            <a:headEnd/>
            <a:tailEnd/>
          </a:ln>
          <a:effectLst/>
        </p:spPr>
        <p:txBody>
          <a:bodyPr lIns="0" tIns="0" rIns="0" bIns="0" anchor="ctr"/>
          <a:lstStyle/>
          <a:p>
            <a:pPr algn="ctr">
              <a:spcBef>
                <a:spcPct val="0"/>
              </a:spcBef>
              <a:defRPr sz="4800" b="1">
                <a:solidFill>
                  <a:srgbClr val="000000"/>
                </a:solidFill>
                <a:latin typeface="Frutiger 45 Light" pitchFamily="34" charset="0"/>
              </a:defRPr>
            </a:pPr>
            <a:r>
              <a:t>6</a:t>
            </a:r>
          </a:p>
        </p:txBody>
      </p:sp>
      <p:sp>
        <p:nvSpPr>
          <p:cNvPr id="114898" name="SteelDiamond2" hidden="1"/>
          <p:cNvSpPr>
            <a:spLocks noChangeAspect="1" noChangeArrowheads="1"/>
          </p:cNvSpPr>
          <p:nvPr/>
        </p:nvSpPr>
        <p:spPr bwMode="auto">
          <a:xfrm>
            <a:off x="-2906713" y="5829300"/>
            <a:ext cx="161925" cy="287338"/>
          </a:xfrm>
          <a:prstGeom prst="diamond">
            <a:avLst/>
          </a:prstGeom>
          <a:solidFill>
            <a:srgbClr val="FFFFFF"/>
          </a:solidFill>
          <a:ln w="12700">
            <a:solidFill>
              <a:srgbClr val="969696"/>
            </a:solidFill>
            <a:miter lim="800000"/>
            <a:headEnd/>
            <a:tailEnd/>
          </a:ln>
          <a:effectLst/>
        </p:spPr>
        <p:txBody>
          <a:bodyPr lIns="0" tIns="0" rIns="0" bIns="0" anchor="ctr"/>
          <a:lstStyle/>
          <a:p/>
        </p:txBody>
      </p:sp>
      <p:sp>
        <p:nvSpPr>
          <p:cNvPr id="114901" name="Unit" hidden="1"/>
          <p:cNvSpPr txBox="1">
            <a:spLocks noChangeArrowheads="1"/>
          </p:cNvSpPr>
          <p:nvPr/>
        </p:nvSpPr>
        <p:spPr bwMode="auto">
          <a:xfrm>
            <a:off x="0" y="0"/>
            <a:ext cx="95250" cy="169863"/>
          </a:xfrm>
          <a:prstGeom prst="rect">
            <a:avLst/>
          </a:prstGeom>
          <a:noFill/>
          <a:ln w="28575">
            <a:noFill/>
            <a:miter lim="800000"/>
            <a:headEnd/>
            <a:tailEnd/>
          </a:ln>
          <a:effectLst/>
        </p:spPr>
        <p:txBody>
          <a:bodyPr lIns="63500" tIns="63500" rIns="63500" bIns="63500">
            <a:spAutoFit/>
          </a:bodyPr>
          <a:lstStyle/>
          <a:p>
            <a:r>
              <a:t>瑞银华宝</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hdr="0" ftr="0" dt="0"/>
  <p:txStyles>
    <p:titleStyle>
      <a:lvl1pPr algn="l" rtl="0" eaLnBrk="0" fontAlgn="base" hangingPunct="0">
        <a:spcBef>
          <a:spcPct val="0"/>
        </a:spcBef>
        <a:spcAft>
          <a:spcPct val="0"/>
        </a:spcAft>
        <a:defRPr sz="2800">
          <a:solidFill>
            <a:srgbClr val="193D85"/>
          </a:solidFill>
          <a:latin typeface="+mj-lt"/>
          <a:ea typeface="+mj-ea"/>
          <a:cs typeface="+mj-cs"/>
        </a:defRPr>
      </a:lvl1pPr>
      <a:lvl2pPr algn="l" rtl="0" eaLnBrk="0" fontAlgn="base" hangingPunct="0">
        <a:spcBef>
          <a:spcPct val="0"/>
        </a:spcBef>
        <a:spcAft>
          <a:spcPct val="0"/>
        </a:spcAft>
        <a:defRPr sz="2800">
          <a:solidFill>
            <a:srgbClr val="193D85"/>
          </a:solidFill>
          <a:latin typeface="UBSHeadline" pitchFamily="18" charset="0"/>
        </a:defRPr>
      </a:lvl2pPr>
      <a:lvl3pPr algn="l" rtl="0" eaLnBrk="0" fontAlgn="base" hangingPunct="0">
        <a:spcBef>
          <a:spcPct val="0"/>
        </a:spcBef>
        <a:spcAft>
          <a:spcPct val="0"/>
        </a:spcAft>
        <a:defRPr sz="2800">
          <a:solidFill>
            <a:srgbClr val="193D85"/>
          </a:solidFill>
          <a:latin typeface="UBSHeadline" pitchFamily="18" charset="0"/>
        </a:defRPr>
      </a:lvl3pPr>
      <a:lvl4pPr algn="l" rtl="0" eaLnBrk="0" fontAlgn="base" hangingPunct="0">
        <a:spcBef>
          <a:spcPct val="0"/>
        </a:spcBef>
        <a:spcAft>
          <a:spcPct val="0"/>
        </a:spcAft>
        <a:defRPr sz="2800">
          <a:solidFill>
            <a:srgbClr val="193D85"/>
          </a:solidFill>
          <a:latin typeface="UBSHeadline" pitchFamily="18" charset="0"/>
        </a:defRPr>
      </a:lvl4pPr>
      <a:lvl5pPr algn="l" rtl="0" eaLnBrk="0" fontAlgn="base" hangingPunct="0">
        <a:spcBef>
          <a:spcPct val="0"/>
        </a:spcBef>
        <a:spcAft>
          <a:spcPct val="0"/>
        </a:spcAft>
        <a:defRPr sz="2800">
          <a:solidFill>
            <a:srgbClr val="193D85"/>
          </a:solidFill>
          <a:latin typeface="UBSHeadline" pitchFamily="18" charset="0"/>
        </a:defRPr>
      </a:lvl5pPr>
      <a:lvl6pPr marL="457200" algn="l" rtl="0" eaLnBrk="0" fontAlgn="base" hangingPunct="0">
        <a:spcBef>
          <a:spcPct val="0"/>
        </a:spcBef>
        <a:spcAft>
          <a:spcPct val="0"/>
        </a:spcAft>
        <a:defRPr sz="2800">
          <a:solidFill>
            <a:srgbClr val="193D85"/>
          </a:solidFill>
          <a:latin typeface="UBSHeadline" pitchFamily="18" charset="0"/>
        </a:defRPr>
      </a:lvl6pPr>
      <a:lvl7pPr marL="914400" algn="l" rtl="0" eaLnBrk="0" fontAlgn="base" hangingPunct="0">
        <a:spcBef>
          <a:spcPct val="0"/>
        </a:spcBef>
        <a:spcAft>
          <a:spcPct val="0"/>
        </a:spcAft>
        <a:defRPr sz="2800">
          <a:solidFill>
            <a:srgbClr val="193D85"/>
          </a:solidFill>
          <a:latin typeface="UBSHeadline" pitchFamily="18" charset="0"/>
        </a:defRPr>
      </a:lvl7pPr>
      <a:lvl8pPr marL="1371600" algn="l" rtl="0" eaLnBrk="0" fontAlgn="base" hangingPunct="0">
        <a:spcBef>
          <a:spcPct val="0"/>
        </a:spcBef>
        <a:spcAft>
          <a:spcPct val="0"/>
        </a:spcAft>
        <a:defRPr sz="2800">
          <a:solidFill>
            <a:srgbClr val="193D85"/>
          </a:solidFill>
          <a:latin typeface="UBSHeadline" pitchFamily="18" charset="0"/>
        </a:defRPr>
      </a:lvl8pPr>
      <a:lvl9pPr marL="1828800" algn="l" rtl="0" eaLnBrk="0" fontAlgn="base" hangingPunct="0">
        <a:spcBef>
          <a:spcPct val="0"/>
        </a:spcBef>
        <a:spcAft>
          <a:spcPct val="0"/>
        </a:spcAft>
        <a:defRPr sz="2800">
          <a:solidFill>
            <a:srgbClr val="193D85"/>
          </a:solidFill>
          <a:latin typeface="UBSHeadline" pitchFamily="18" charset="0"/>
        </a:defRPr>
      </a:lvl9pPr>
    </p:titleStyle>
    <p:bodyStyle>
      <a:lvl1pPr marL="292100" indent="-292100" algn="l" rtl="0" eaLnBrk="0" fontAlgn="base" hangingPunct="0">
        <a:spcBef>
          <a:spcPts val="2200"/>
        </a:spcBef>
        <a:spcAft>
          <a:spcPct val="0"/>
        </a:spcAft>
        <a:buClr>
          <a:schemeClr val="bg2"/>
        </a:buClr>
        <a:buSzPct val="123000"/>
        <a:buFont typeface="Symbol" pitchFamily="18" charset="2"/>
        <a:buChar char="¨"/>
        <a:defRPr>
          <a:solidFill>
            <a:schemeClr val="tx1"/>
          </a:solidFill>
          <a:latin typeface="+mn-lt"/>
          <a:ea typeface="+mn-ea"/>
          <a:cs typeface="+mn-cs"/>
        </a:defRPr>
      </a:lvl1pPr>
      <a:lvl2pPr marL="685800" indent="-279400" algn="l" rtl="0" eaLnBrk="0" fontAlgn="base" hangingPunct="0">
        <a:spcBef>
          <a:spcPts val="400"/>
        </a:spcBef>
        <a:spcAft>
          <a:spcPct val="0"/>
        </a:spcAft>
        <a:buClr>
          <a:schemeClr val="tx1"/>
        </a:buClr>
        <a:buSzPct val="77000"/>
        <a:buChar char="—"/>
        <a:defRPr sz="1600">
          <a:solidFill>
            <a:schemeClr val="tx1"/>
          </a:solidFill>
          <a:latin typeface="+mn-lt"/>
        </a:defRPr>
      </a:lvl2pPr>
      <a:lvl3pPr marL="1079500" indent="-279400" algn="l" rtl="0" eaLnBrk="0" fontAlgn="base" hangingPunct="0">
        <a:spcBef>
          <a:spcPts val="400"/>
        </a:spcBef>
        <a:spcAft>
          <a:spcPct val="0"/>
        </a:spcAft>
        <a:buClr>
          <a:schemeClr val="tx1"/>
        </a:buClr>
        <a:buSzPct val="84000"/>
        <a:buChar char="–"/>
        <a:defRPr sz="1600">
          <a:solidFill>
            <a:schemeClr val="tx1"/>
          </a:solidFill>
          <a:latin typeface="+mn-lt"/>
        </a:defRPr>
      </a:lvl3pPr>
      <a:lvl4pPr marL="1473200" indent="-279400" algn="l" rtl="0" eaLnBrk="0" fontAlgn="base" hangingPunct="0">
        <a:spcBef>
          <a:spcPts val="400"/>
        </a:spcBef>
        <a:spcAft>
          <a:spcPct val="0"/>
        </a:spcAft>
        <a:buClr>
          <a:schemeClr val="tx1"/>
        </a:buClr>
        <a:buSzPct val="84000"/>
        <a:buChar char="–"/>
        <a:defRPr sz="1600">
          <a:solidFill>
            <a:schemeClr val="tx1"/>
          </a:solidFill>
          <a:latin typeface="+mn-lt"/>
        </a:defRPr>
      </a:lvl4pPr>
      <a:lvl5pPr marL="1866900" indent="-279400" algn="l" rtl="0" eaLnBrk="0" fontAlgn="base" hangingPunct="0">
        <a:spcBef>
          <a:spcPts val="400"/>
        </a:spcBef>
        <a:spcAft>
          <a:spcPct val="0"/>
        </a:spcAft>
        <a:buClr>
          <a:schemeClr val="tx1"/>
        </a:buClr>
        <a:buSzPct val="84000"/>
        <a:buChar char="–"/>
        <a:defRPr sz="1600">
          <a:solidFill>
            <a:schemeClr val="tx1"/>
          </a:solidFill>
          <a:latin typeface="+mn-lt"/>
        </a:defRPr>
      </a:lvl5pPr>
      <a:lvl6pPr marL="2324100" indent="-279400" algn="l" rtl="0" eaLnBrk="0" fontAlgn="base" hangingPunct="0">
        <a:spcBef>
          <a:spcPts val="400"/>
        </a:spcBef>
        <a:spcAft>
          <a:spcPct val="0"/>
        </a:spcAft>
        <a:buClr>
          <a:schemeClr val="tx1"/>
        </a:buClr>
        <a:buSzPct val="84000"/>
        <a:buChar char="–"/>
        <a:defRPr sz="1600">
          <a:solidFill>
            <a:schemeClr val="tx1"/>
          </a:solidFill>
          <a:latin typeface="+mn-lt"/>
        </a:defRPr>
      </a:lvl6pPr>
      <a:lvl7pPr marL="2781300" indent="-279400" algn="l" rtl="0" eaLnBrk="0" fontAlgn="base" hangingPunct="0">
        <a:spcBef>
          <a:spcPts val="400"/>
        </a:spcBef>
        <a:spcAft>
          <a:spcPct val="0"/>
        </a:spcAft>
        <a:buClr>
          <a:schemeClr val="tx1"/>
        </a:buClr>
        <a:buSzPct val="84000"/>
        <a:buChar char="–"/>
        <a:defRPr sz="1600">
          <a:solidFill>
            <a:schemeClr val="tx1"/>
          </a:solidFill>
          <a:latin typeface="+mn-lt"/>
        </a:defRPr>
      </a:lvl7pPr>
      <a:lvl8pPr marL="3238500" indent="-279400" algn="l" rtl="0" eaLnBrk="0" fontAlgn="base" hangingPunct="0">
        <a:spcBef>
          <a:spcPts val="400"/>
        </a:spcBef>
        <a:spcAft>
          <a:spcPct val="0"/>
        </a:spcAft>
        <a:buClr>
          <a:schemeClr val="tx1"/>
        </a:buClr>
        <a:buSzPct val="84000"/>
        <a:buChar char="–"/>
        <a:defRPr sz="1600">
          <a:solidFill>
            <a:schemeClr val="tx1"/>
          </a:solidFill>
          <a:latin typeface="+mn-lt"/>
        </a:defRPr>
      </a:lvl8pPr>
      <a:lvl9pPr marL="3695700" indent="-279400" algn="l" rtl="0" eaLnBrk="0" fontAlgn="base" hangingPunct="0">
        <a:spcBef>
          <a:spcPts val="400"/>
        </a:spcBef>
        <a:spcAft>
          <a:spcPct val="0"/>
        </a:spcAft>
        <a:buClr>
          <a:schemeClr val="tx1"/>
        </a:buClr>
        <a:buSzPct val="84000"/>
        <a:buChar char="–"/>
        <a:defRPr sz="1600">
          <a:solidFill>
            <a:schemeClr val="tx1"/>
          </a:solidFill>
          <a:latin typeface="+mn-lt"/>
        </a:defRPr>
      </a:lvl9pPr>
    </p:bodyStyle>
    <p:other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2" name="Rectangle 16"/>
          <p:cNvSpPr>
            <a:spLocks noGrp="1" noChangeArrowheads="1"/>
          </p:cNvSpPr>
          <p:nvPr>
            <p:ph type="ctrTitle"/>
          </p:nvPr>
        </p:nvSpPr>
        <p:spPr/>
        <p:txBody>
          <a:bodyPr/>
          <a:lstStyle/>
          <a:p>
            <a:r>
              <a:t>行为金融学</a:t>
            </a:r>
            <a:br>
              <a:rPr lang="en-GB" dirty="0"/>
            </a:br>
            <a:r>
              <a:t>B部分</a:t>
            </a:r>
          </a:p>
        </p:txBody>
      </p:sp>
      <p:sp>
        <p:nvSpPr>
          <p:cNvPr id="4113" name="Rectangle 17"/>
          <p:cNvSpPr>
            <a:spLocks noGrp="1" noChangeArrowheads="1"/>
          </p:cNvSpPr>
          <p:nvPr>
            <p:ph type="subTitle" idx="1"/>
          </p:nvPr>
        </p:nvSpPr>
        <p:spPr/>
        <p:txBody>
          <a:bodyPr/>
          <a:lstStyle/>
          <a:p>
            <a:r>
              <a:t>尼古拉斯·巴贝里斯</a:t>
            </a:r>
          </a:p>
          <a:p>
            <a:r>
              <a:t>耶鲁大学管理学院</a:t>
            </a:r>
          </a:p>
          <a:p>
            <a:r>
              <a:t>2023年2月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4"/>
          <p:cNvSpPr>
            <a:spLocks noGrp="1"/>
          </p:cNvSpPr>
          <p:nvPr>
            <p:ph type="sldNum" sz="quarter" idx="11"/>
          </p:nvPr>
        </p:nvSpPr>
        <p:spPr>
          <a:noFill/>
        </p:spPr>
        <p:txBody>
          <a:bodyPr/>
          <a:lstStyle/>
          <a:p>
            <a:fld id="{6AEA48B6-8688-474E-8704-C66EE1E0EB56}" type="slidenum">
              <a:rPr lang="en-GB" smtClean="0"/>
              <a:t>9</a:t>
            </a:fld>
          </a:p>
        </p:txBody>
      </p:sp>
      <p:sp>
        <p:nvSpPr>
          <p:cNvPr id="46083" name="Rectangle 2"/>
          <p:cNvSpPr>
            <a:spLocks noGrp="1" noChangeArrowheads="1"/>
          </p:cNvSpPr>
          <p:nvPr>
            <p:ph type="title"/>
          </p:nvPr>
        </p:nvSpPr>
        <p:spPr/>
        <p:txBody>
          <a:bodyPr/>
          <a:lstStyle/>
          <a:p>
            <a:r>
              <a:t>前景理论</a:t>
            </a:r>
          </a:p>
        </p:txBody>
      </p:sp>
      <p:sp>
        <p:nvSpPr>
          <p:cNvPr id="46084" name="Rectangle 3"/>
          <p:cNvSpPr>
            <a:spLocks noGrp="1" noChangeArrowheads="1"/>
          </p:cNvSpPr>
          <p:nvPr>
            <p:ph type="body" idx="1"/>
          </p:nvPr>
        </p:nvSpPr>
        <p:spPr/>
        <p:txBody>
          <a:bodyPr/>
          <a:lstStyle/>
          <a:p>
            <a:pPr>
              <a:buFont typeface="Symbol" pitchFamily="18" charset="2"/>
              <a:buNone/>
            </a:pPr>
            <a:r>
              <a:rPr i="1"/>
              <a:t>应用，</a:t>
            </a:r>
            <a:r>
              <a:t>续</a:t>
            </a:r>
          </a:p>
          <a:p>
            <a:r>
              <a:t>正偏斜资产的吸引力还可以解释：</a:t>
            </a:r>
          </a:p>
          <a:p>
            <a:pPr lvl="1"/>
            <a:r>
              <a:t>困境股票、场外交易股票、高波动性股票以及股票虚值期权的低平均回报</a:t>
            </a:r>
          </a:p>
          <a:p>
            <a:pPr lvl="1"/>
            <a:r>
              <a:t>创业的流行</a:t>
            </a:r>
          </a:p>
          <a:p>
            <a:r>
              <a:t>负偏斜资产的低估可以解释：</a:t>
            </a:r>
          </a:p>
          <a:p>
            <a:pPr lvl="1"/>
            <a:r>
              <a:t>整体股市的高平均回报</a:t>
            </a:r>
          </a:p>
          <a:p>
            <a:pPr>
              <a:buNone/>
              <a:defRPr i="1"/>
            </a:pPr>
            <a:r>
              <a:t>预测股票回报</a:t>
            </a:r>
          </a:p>
          <a:p>
            <a:r>
              <a:t>我们能直接检验最初的预测吗？</a:t>
            </a:r>
          </a:p>
          <a:p>
            <a:pPr lvl="1"/>
            <a:r>
              <a:t>即正偏度越高的股票平均回报越低</a:t>
            </a:r>
          </a:p>
          <a:p>
            <a:r>
              <a:t>Boyer、Mitton、Vorkink (2010) 使用回归模型预测偏度，证实了这一预测</a:t>
            </a:r>
          </a:p>
          <a:p>
            <a:pPr lvl="1"/>
            <a:r>
              <a:t>使用过去的特质波动率和偏度、过去的回报和过去的换手率作为预测变量</a:t>
            </a:r>
          </a:p>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4"/>
          <p:cNvSpPr>
            <a:spLocks noGrp="1"/>
          </p:cNvSpPr>
          <p:nvPr>
            <p:ph type="sldNum" sz="quarter" idx="11"/>
          </p:nvPr>
        </p:nvSpPr>
        <p:spPr>
          <a:noFill/>
        </p:spPr>
        <p:txBody>
          <a:bodyPr/>
          <a:lstStyle/>
          <a:p>
            <a:fld id="{D17858EB-A5AE-4AAC-9487-1968D4111760}" type="slidenum">
              <a:rPr lang="en-GB" smtClean="0"/>
              <a:t>10</a:t>
            </a:fld>
          </a:p>
        </p:txBody>
      </p:sp>
      <p:sp>
        <p:nvSpPr>
          <p:cNvPr id="51203" name="Rectangle 2"/>
          <p:cNvSpPr>
            <a:spLocks noGrp="1" noChangeArrowheads="1"/>
          </p:cNvSpPr>
          <p:nvPr>
            <p:ph type="title"/>
          </p:nvPr>
        </p:nvSpPr>
        <p:spPr/>
        <p:txBody>
          <a:bodyPr/>
          <a:lstStyle/>
          <a:p>
            <a:r>
              <a:t>模糊厌恶</a:t>
            </a:r>
          </a:p>
        </p:txBody>
      </p:sp>
      <p:sp>
        <p:nvSpPr>
          <p:cNvPr id="51204" name="Rectangle 3"/>
          <p:cNvSpPr>
            <a:spLocks noGrp="1" noChangeArrowheads="1"/>
          </p:cNvSpPr>
          <p:nvPr>
            <p:ph type="body" idx="1"/>
          </p:nvPr>
        </p:nvSpPr>
        <p:spPr/>
        <p:txBody>
          <a:bodyPr/>
          <a:lstStyle/>
          <a:p>
            <a:r>
              <a:t>模糊厌恶预示着高股权溢价</a:t>
            </a:r>
          </a:p>
          <a:p>
            <a:pPr lvl="1"/>
            <a:r>
              <a:t>同样，也预示着不参与股市</a:t>
            </a:r>
          </a:p>
          <a:p>
            <a:r>
              <a:t>这两个预测都与美国历史经验一致</a:t>
            </a:r>
          </a:p>
          <a:p>
            <a:pPr>
              <a:buNone/>
            </a:pPr>
          </a:p>
          <a:p>
            <a:r>
              <a:t>它还预测，“不确定性”更高的股票应该获得更高的平均回报</a:t>
            </a:r>
          </a:p>
          <a:p>
            <a:r>
              <a:t>不幸的是，到目前为止，很少有证据支持这一预测</a:t>
            </a:r>
          </a:p>
          <a:p>
            <a:pPr lvl="1"/>
            <a:r>
              <a:t>例如，分析师分歧越大的股票平均回报越</a:t>
            </a:r>
            <a:r>
              <a:rPr i="1"/>
              <a:t>低</a:t>
            </a:r>
          </a:p>
          <a:p>
            <a:pPr>
              <a:buNone/>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4"/>
          <p:cNvSpPr>
            <a:spLocks noGrp="1"/>
          </p:cNvSpPr>
          <p:nvPr>
            <p:ph type="sldNum" sz="quarter" idx="11"/>
          </p:nvPr>
        </p:nvSpPr>
        <p:spPr>
          <a:noFill/>
        </p:spPr>
        <p:txBody>
          <a:bodyPr/>
          <a:lstStyle/>
          <a:p>
            <a:fld id="{5D2CD541-8419-45DF-8655-35CCF6F88632}" type="slidenum">
              <a:rPr lang="en-GB" smtClean="0"/>
              <a:t>11</a:t>
            </a:fld>
          </a:p>
        </p:txBody>
      </p:sp>
      <p:sp>
        <p:nvSpPr>
          <p:cNvPr id="52227" name="Rectangle 2"/>
          <p:cNvSpPr>
            <a:spLocks noGrp="1" noChangeArrowheads="1"/>
          </p:cNvSpPr>
          <p:nvPr>
            <p:ph type="title"/>
          </p:nvPr>
        </p:nvSpPr>
        <p:spPr/>
        <p:txBody>
          <a:bodyPr/>
          <a:lstStyle/>
          <a:p>
            <a:r>
              <a:t>小数定律信念</a:t>
            </a:r>
          </a:p>
        </p:txBody>
      </p:sp>
      <p:sp>
        <p:nvSpPr>
          <p:cNvPr id="52228" name="Rectangle 3"/>
          <p:cNvSpPr>
            <a:spLocks noGrp="1" noChangeArrowheads="1"/>
          </p:cNvSpPr>
          <p:nvPr>
            <p:ph type="body" idx="1"/>
          </p:nvPr>
        </p:nvSpPr>
        <p:spPr/>
        <p:txBody>
          <a:bodyPr/>
          <a:lstStyle/>
          <a:p>
            <a:r>
              <a:t>对小数定律的信念导致人们</a:t>
            </a:r>
            <a:r>
              <a:rPr i="1"/>
              <a:t>过度推断</a:t>
            </a:r>
            <a:r>
              <a:rPr i="1"/>
              <a:t>过去的趋势</a:t>
            </a:r>
          </a:p>
          <a:p>
            <a:r>
              <a:t>在投资背景下</a:t>
            </a:r>
          </a:p>
          <a:p>
            <a:pPr lvl="1"/>
            <a:r>
              <a:t>如果一项资产、资产类别或基金最近的回报高于平均水平，一些投资者会高估其未来回报</a:t>
            </a:r>
          </a:p>
          <a:p>
            <a:pPr lvl="1"/>
            <a:r>
              <a:t>如果一项资产、资产类别或基金最近的回报低于平均水平，一些投资者会低估其未来回报</a:t>
            </a:r>
          </a:p>
          <a:p>
            <a:pPr marL="0" indent="0">
              <a:buNone/>
            </a:pPr>
          </a:p>
          <a:p>
            <a:pPr lvl="1"/>
          </a:p>
          <a:p>
            <a:pPr marL="406400" lvl="1" indent="0">
              <a:buNone/>
            </a:pPr>
          </a:p>
          <a:p/>
          <a:p>
            <a:r>
              <a:t>过度推断是行为金融学中最重要的思想之一，具有许多应用</a:t>
            </a:r>
          </a:p>
          <a:p>
            <a:pPr lvl="1"/>
            <a:r>
              <a:t>股市波动</a:t>
            </a:r>
          </a:p>
          <a:p>
            <a:pPr lvl="1"/>
            <a:r>
              <a:t>股市的时间序列可预测性</a:t>
            </a:r>
          </a:p>
          <a:p>
            <a:pPr lvl="1"/>
            <a:r>
              <a:t>许多资产类别的动量和反转</a:t>
            </a:r>
          </a:p>
          <a:p>
            <a:pPr lvl="1"/>
            <a:r>
              <a:t>资产泡沫的形成和破裂</a:t>
            </a:r>
          </a:p>
          <a:p>
            <a:pPr marL="0" indent="0">
              <a:buNone/>
            </a:pPr>
          </a:p>
          <a:p>
            <a:pPr marL="0" indent="0">
              <a:buNone/>
            </a:pPr>
          </a:p>
          <a:p>
            <a:pPr>
              <a:buFont typeface="Symbol" pitchFamily="18" charset="2"/>
              <a:buNone/>
            </a:pPr>
          </a:p>
          <a:p>
            <a:pPr>
              <a:buFont typeface="Symbol" pitchFamily="18" charset="2"/>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9AB589C0-57EC-4789-AF02-ADFF1F613335}" type="slidenum">
              <a:rPr lang="en-GB"/>
              <a:t>12</a:t>
            </a:fld>
          </a:p>
        </p:txBody>
      </p:sp>
      <p:sp>
        <p:nvSpPr>
          <p:cNvPr id="163842" name="Rectangle 2"/>
          <p:cNvSpPr>
            <a:spLocks noGrp="1" noChangeArrowheads="1"/>
          </p:cNvSpPr>
          <p:nvPr>
            <p:ph type="title"/>
          </p:nvPr>
        </p:nvSpPr>
        <p:spPr/>
        <p:txBody>
          <a:bodyPr/>
          <a:lstStyle/>
          <a:p>
            <a:r>
              <a:t>过度推断</a:t>
            </a:r>
          </a:p>
        </p:txBody>
      </p:sp>
      <p:sp>
        <p:nvSpPr>
          <p:cNvPr id="163843" name="Rectangle 3"/>
          <p:cNvSpPr>
            <a:spLocks noGrp="1" noChangeArrowheads="1"/>
          </p:cNvSpPr>
          <p:nvPr>
            <p:ph type="body" idx="1"/>
          </p:nvPr>
        </p:nvSpPr>
        <p:spPr>
          <a:xfrm>
            <a:off x="969963" y="1371600"/>
            <a:ext cx="5545137" cy="6299200"/>
          </a:xfrm>
        </p:spPr>
        <p:txBody>
          <a:bodyPr/>
          <a:lstStyle/>
          <a:p>
            <a:r>
              <a:t>从个人</a:t>
            </a:r>
            <a:r>
              <a:rPr i="1"/>
              <a:t>和</a:t>
            </a:r>
            <a:r>
              <a:t>机构收集的调查数据提供了过度推断的证据</a:t>
            </a:r>
          </a:p>
          <a:p>
            <a:pPr lvl="1"/>
            <a:r>
              <a:t>Greenwood 和 Shleifer (2014)</a:t>
            </a:r>
          </a:p>
          <a:p>
            <a:r>
              <a:t>在过去回报良好（不佳）之后，投资者预期持续良好（不佳）的回报</a:t>
            </a:r>
          </a:p>
          <a:p>
            <a:pPr lvl="1"/>
            <a:r>
              <a:t>但这些信念是不正确的</a:t>
            </a:r>
          </a:p>
          <a:p>
            <a:pPr>
              <a:buNone/>
            </a:pPr>
          </a:p>
          <a:p>
            <a:pPr>
              <a:buNone/>
            </a:pPr>
          </a:p>
          <a:p>
            <a:pPr>
              <a:buNone/>
            </a:pPr>
          </a:p>
          <a:p>
            <a:pPr>
              <a:buNone/>
            </a:pPr>
          </a:p>
          <a:p>
            <a:pPr>
              <a:buNone/>
            </a:pPr>
          </a:p>
          <a:p>
            <a:pPr>
              <a:buNone/>
            </a:pPr>
          </a:p>
          <a:p>
            <a:pPr>
              <a:buNone/>
            </a:pPr>
            <a:r>
              <a:t>	</a:t>
            </a:r>
          </a:p>
        </p:txBody>
      </p:sp>
      <p:pic>
        <p:nvPicPr>
          <p:cNvPr id="7" name="Picture 6" descr="greenwood_surv.jpg"/>
          <p:cNvPicPr>
            <a:picLocks noChangeAspect="1"/>
          </p:cNvPicPr>
          <p:nvPr/>
        </p:nvPicPr>
        <p:blipFill>
          <a:blip r:embed="rId2" cstate="print"/>
          <a:stretch>
            <a:fillRect/>
          </a:stretch>
        </p:blipFill>
        <p:spPr>
          <a:xfrm>
            <a:off x="1188244" y="4186397"/>
            <a:ext cx="5181600" cy="3851910"/>
          </a:xfrm>
          <a:prstGeom prst="rect">
            <a:avLst/>
          </a:prstGeom>
        </p:spPr>
      </p:pic>
      <p:grpSp>
        <p:nvGrpSpPr>
          <p:cNvPr id="16" name="组合 15">
            <a:extLst>
              <a:ext uri="{FF2B5EF4-FFF2-40B4-BE49-F238E27FC236}">
                <a16:creationId xmlns:a16="http://schemas.microsoft.com/office/drawing/2014/main" id="{8DBF92BF-5231-BAB3-4475-6D8E23729A2B}"/>
              </a:ext>
            </a:extLst>
          </p:cNvPr>
          <p:cNvGrpSpPr/>
          <p:nvPr/>
        </p:nvGrpSpPr>
        <p:grpSpPr>
          <a:xfrm>
            <a:off x="1361180" y="4183791"/>
            <a:ext cx="4884615" cy="3227091"/>
            <a:chOff x="1361180" y="4183791"/>
            <a:chExt cx="4884615" cy="3227091"/>
          </a:xfrm>
        </p:grpSpPr>
        <p:sp>
          <p:nvSpPr>
            <p:cNvPr id="2" name="文本框 1">
              <a:extLst>
                <a:ext uri="{FF2B5EF4-FFF2-40B4-BE49-F238E27FC236}">
                  <a16:creationId xmlns:a16="http://schemas.microsoft.com/office/drawing/2014/main" id="{45FBC9C3-B569-48A9-AE1A-1DA04FBF46C4}"/>
                </a:ext>
              </a:extLst>
            </p:cNvPr>
            <p:cNvSpPr txBox="1"/>
            <p:nvPr/>
          </p:nvSpPr>
          <p:spPr>
            <a:xfrm>
              <a:off x="1942342" y="4183791"/>
              <a:ext cx="3652563" cy="115416"/>
            </a:xfrm>
            <a:prstGeom prst="rect">
              <a:avLst/>
            </a:prstGeom>
            <a:noFill/>
          </p:spPr>
          <p:txBody>
            <a:bodyPr wrap="square" lIns="0" tIns="0" rIns="0" bIns="0">
              <a:spAutoFit/>
            </a:bodyPr>
            <a:lstStyle/>
            <a:p>
              <a:pPr algn="ctr">
                <a:defRPr sz="750" b="1">
                  <a:latin typeface="Times New Roman" panose="02020603050405020304" pitchFamily="18" charset="0"/>
                  <a:cs typeface="Times New Roman" panose="02020603050405020304" pitchFamily="18" charset="0"/>
                </a:defRPr>
              </a:pPr>
              <a:r>
                <a:t>过去股市回报在解释调查预期中的作用</a:t>
              </a:r>
            </a:p>
          </p:txBody>
        </p:sp>
        <p:sp>
          <p:nvSpPr>
            <p:cNvPr id="3" name="文本框 2">
              <a:extLst>
                <a:ext uri="{FF2B5EF4-FFF2-40B4-BE49-F238E27FC236}">
                  <a16:creationId xmlns:a16="http://schemas.microsoft.com/office/drawing/2014/main" id="{EBE7D0FB-DA66-34A4-3353-2644CFA80E93}"/>
                </a:ext>
              </a:extLst>
            </p:cNvPr>
            <p:cNvSpPr txBox="1"/>
            <p:nvPr/>
          </p:nvSpPr>
          <p:spPr>
            <a:xfrm>
              <a:off x="1361180" y="4465840"/>
              <a:ext cx="4884615" cy="230832"/>
            </a:xfrm>
            <a:prstGeom prst="rect">
              <a:avLst/>
            </a:prstGeom>
            <a:noFill/>
          </p:spPr>
          <p:txBody>
            <a:bodyPr wrap="square" lIns="0" tIns="0" rIns="0" bIns="0">
              <a:spAutoFit/>
            </a:bodyPr>
            <a:lstStyle/>
            <a:p>
              <a:pPr>
                <a:defRPr sz="750">
                  <a:latin typeface="Times New Roman" panose="02020603050405020304" pitchFamily="18" charset="0"/>
                  <a:cs typeface="Times New Roman" panose="02020603050405020304" pitchFamily="18" charset="0"/>
                </a:defRPr>
              </a:pPr>
              <a:r>
                <a:t>实线表示 CRSP VW 股票指数的 12 个月滚动名义回报。带圆圈的线表示盖洛普调查中看涨投资者所占的百分比。</a:t>
              </a:r>
            </a:p>
          </p:txBody>
        </p:sp>
        <p:sp>
          <p:nvSpPr>
            <p:cNvPr id="4" name="文本框 3">
              <a:extLst>
                <a:ext uri="{FF2B5EF4-FFF2-40B4-BE49-F238E27FC236}">
                  <a16:creationId xmlns:a16="http://schemas.microsoft.com/office/drawing/2014/main" id="{97F41DDA-BDE9-DC2E-5235-84B1D1CE07C1}"/>
                </a:ext>
              </a:extLst>
            </p:cNvPr>
            <p:cNvSpPr txBox="1"/>
            <p:nvPr/>
          </p:nvSpPr>
          <p:spPr>
            <a:xfrm rot="16200000">
              <a:off x="5280849" y="6001255"/>
              <a:ext cx="1214377" cy="184666"/>
            </a:xfrm>
            <a:prstGeom prst="rect">
              <a:avLst/>
            </a:prstGeom>
            <a:noFill/>
          </p:spPr>
          <p:txBody>
            <a:bodyPr wrap="square" lIns="0" tIns="0" rIns="0" bIns="0">
              <a:spAutoFit/>
            </a:bodyPr>
            <a:lstStyle/>
            <a:p>
              <a:pPr algn="ctr">
                <a:defRPr sz="1200" b="1">
                  <a:latin typeface="Times New Roman" panose="02020603050405020304" pitchFamily="18" charset="0"/>
                  <a:cs typeface="Times New Roman" panose="02020603050405020304" pitchFamily="18" charset="0"/>
                </a:defRPr>
              </a:pPr>
              <a:r>
                <a:t>过去股票回报</a:t>
              </a:r>
            </a:p>
          </p:txBody>
        </p:sp>
        <p:sp>
          <p:nvSpPr>
            <p:cNvPr id="5" name="文本框 4">
              <a:extLst>
                <a:ext uri="{FF2B5EF4-FFF2-40B4-BE49-F238E27FC236}">
                  <a16:creationId xmlns:a16="http://schemas.microsoft.com/office/drawing/2014/main" id="{A5885914-5C64-5188-D366-DD55975614CC}"/>
                </a:ext>
              </a:extLst>
            </p:cNvPr>
            <p:cNvSpPr txBox="1"/>
            <p:nvPr/>
          </p:nvSpPr>
          <p:spPr>
            <a:xfrm rot="16200000">
              <a:off x="537678" y="6003405"/>
              <a:ext cx="1976377" cy="176972"/>
            </a:xfrm>
            <a:prstGeom prst="rect">
              <a:avLst/>
            </a:prstGeom>
            <a:noFill/>
          </p:spPr>
          <p:txBody>
            <a:bodyPr wrap="square" lIns="0" tIns="0" rIns="0" bIns="0">
              <a:spAutoFit/>
            </a:bodyPr>
            <a:lstStyle/>
            <a:p>
              <a:pPr algn="ctr">
                <a:defRPr sz="1150" b="1">
                  <a:latin typeface="Times New Roman" panose="02020603050405020304" pitchFamily="18" charset="0"/>
                  <a:cs typeface="Times New Roman" panose="02020603050405020304" pitchFamily="18" charset="0"/>
                </a:defRPr>
              </a:pPr>
              <a:r>
                <a:t>盖洛普看涨百分比 - 看跌百分比</a:t>
              </a:r>
            </a:p>
          </p:txBody>
        </p:sp>
        <p:sp>
          <p:nvSpPr>
            <p:cNvPr id="8" name="文本框 7">
              <a:extLst>
                <a:ext uri="{FF2B5EF4-FFF2-40B4-BE49-F238E27FC236}">
                  <a16:creationId xmlns:a16="http://schemas.microsoft.com/office/drawing/2014/main" id="{53183DD8-FCCA-0089-E5C4-5BDE7CA85DDB}"/>
                </a:ext>
              </a:extLst>
            </p:cNvPr>
            <p:cNvSpPr txBox="1"/>
            <p:nvPr/>
          </p:nvSpPr>
          <p:spPr>
            <a:xfrm>
              <a:off x="1637325" y="7241605"/>
              <a:ext cx="420075" cy="169277"/>
            </a:xfrm>
            <a:prstGeom prst="rect">
              <a:avLst/>
            </a:prstGeom>
            <a:noFill/>
          </p:spPr>
          <p:txBody>
            <a:bodyPr wrap="square" lIns="0" tIns="0" rIns="0" bIns="0">
              <a:spAutoFit/>
            </a:bodyPr>
            <a:lstStyle/>
            <a:p>
              <a:pPr>
                <a:defRPr sz="1100">
                  <a:latin typeface="Times New Roman" panose="02020603050405020304" pitchFamily="18" charset="0"/>
                  <a:cs typeface="Times New Roman" panose="02020603050405020304" pitchFamily="18" charset="0"/>
                </a:defRPr>
              </a:pPr>
              <a:r>
                <a:t>1996年1月</a:t>
              </a:r>
            </a:p>
          </p:txBody>
        </p:sp>
        <p:sp>
          <p:nvSpPr>
            <p:cNvPr id="9" name="文本框 8">
              <a:extLst>
                <a:ext uri="{FF2B5EF4-FFF2-40B4-BE49-F238E27FC236}">
                  <a16:creationId xmlns:a16="http://schemas.microsoft.com/office/drawing/2014/main" id="{22DA6A98-77EE-9FE3-B5E5-401C08282935}"/>
                </a:ext>
              </a:extLst>
            </p:cNvPr>
            <p:cNvSpPr txBox="1"/>
            <p:nvPr/>
          </p:nvSpPr>
          <p:spPr>
            <a:xfrm>
              <a:off x="2091267" y="7241605"/>
              <a:ext cx="420075" cy="169277"/>
            </a:xfrm>
            <a:prstGeom prst="rect">
              <a:avLst/>
            </a:prstGeom>
            <a:noFill/>
          </p:spPr>
          <p:txBody>
            <a:bodyPr wrap="square" lIns="0" tIns="0" rIns="0" bIns="0">
              <a:spAutoFit/>
            </a:bodyPr>
            <a:lstStyle/>
            <a:p>
              <a:pPr>
                <a:defRPr sz="1100">
                  <a:latin typeface="Times New Roman" panose="02020603050405020304" pitchFamily="18" charset="0"/>
                  <a:cs typeface="Times New Roman" panose="02020603050405020304" pitchFamily="18" charset="0"/>
                </a:defRPr>
              </a:pPr>
              <a:r>
                <a:t>1998年1月</a:t>
              </a:r>
            </a:p>
          </p:txBody>
        </p:sp>
        <p:sp>
          <p:nvSpPr>
            <p:cNvPr id="10" name="文本框 9">
              <a:extLst>
                <a:ext uri="{FF2B5EF4-FFF2-40B4-BE49-F238E27FC236}">
                  <a16:creationId xmlns:a16="http://schemas.microsoft.com/office/drawing/2014/main" id="{05F95A4B-D200-A6F6-92A8-3C0E00FF64D5}"/>
                </a:ext>
              </a:extLst>
            </p:cNvPr>
            <p:cNvSpPr txBox="1"/>
            <p:nvPr/>
          </p:nvSpPr>
          <p:spPr>
            <a:xfrm>
              <a:off x="2534137" y="7241605"/>
              <a:ext cx="420075" cy="169277"/>
            </a:xfrm>
            <a:prstGeom prst="rect">
              <a:avLst/>
            </a:prstGeom>
            <a:noFill/>
          </p:spPr>
          <p:txBody>
            <a:bodyPr wrap="square" lIns="0" tIns="0" rIns="0" bIns="0">
              <a:spAutoFit/>
            </a:bodyPr>
            <a:lstStyle/>
            <a:p>
              <a:pPr>
                <a:defRPr sz="1100">
                  <a:latin typeface="Times New Roman" panose="02020603050405020304" pitchFamily="18" charset="0"/>
                  <a:cs typeface="Times New Roman" panose="02020603050405020304" pitchFamily="18" charset="0"/>
                </a:defRPr>
              </a:pPr>
              <a:r>
                <a:t>2000年1月</a:t>
              </a:r>
            </a:p>
          </p:txBody>
        </p:sp>
        <p:sp>
          <p:nvSpPr>
            <p:cNvPr id="11" name="文本框 10">
              <a:extLst>
                <a:ext uri="{FF2B5EF4-FFF2-40B4-BE49-F238E27FC236}">
                  <a16:creationId xmlns:a16="http://schemas.microsoft.com/office/drawing/2014/main" id="{04297CAF-CBDF-B002-A1B3-92D17A7E9F4E}"/>
                </a:ext>
              </a:extLst>
            </p:cNvPr>
            <p:cNvSpPr txBox="1"/>
            <p:nvPr/>
          </p:nvSpPr>
          <p:spPr>
            <a:xfrm>
              <a:off x="2973099" y="7241605"/>
              <a:ext cx="420075" cy="169277"/>
            </a:xfrm>
            <a:prstGeom prst="rect">
              <a:avLst/>
            </a:prstGeom>
            <a:noFill/>
          </p:spPr>
          <p:txBody>
            <a:bodyPr wrap="square" lIns="0" tIns="0" rIns="0" bIns="0">
              <a:spAutoFit/>
            </a:bodyPr>
            <a:lstStyle/>
            <a:p>
              <a:pPr>
                <a:defRPr sz="1100">
                  <a:latin typeface="Times New Roman" panose="02020603050405020304" pitchFamily="18" charset="0"/>
                  <a:cs typeface="Times New Roman" panose="02020603050405020304" pitchFamily="18" charset="0"/>
                </a:defRPr>
              </a:pPr>
              <a:r>
                <a:t>2002年1月</a:t>
              </a:r>
            </a:p>
          </p:txBody>
        </p:sp>
        <p:sp>
          <p:nvSpPr>
            <p:cNvPr id="12" name="文本框 11">
              <a:extLst>
                <a:ext uri="{FF2B5EF4-FFF2-40B4-BE49-F238E27FC236}">
                  <a16:creationId xmlns:a16="http://schemas.microsoft.com/office/drawing/2014/main" id="{7D89513A-4D26-237E-5E10-DC5CDD65D9B9}"/>
                </a:ext>
              </a:extLst>
            </p:cNvPr>
            <p:cNvSpPr txBox="1"/>
            <p:nvPr/>
          </p:nvSpPr>
          <p:spPr>
            <a:xfrm>
              <a:off x="3428184" y="7241605"/>
              <a:ext cx="420075" cy="169277"/>
            </a:xfrm>
            <a:prstGeom prst="rect">
              <a:avLst/>
            </a:prstGeom>
            <a:noFill/>
          </p:spPr>
          <p:txBody>
            <a:bodyPr wrap="square" lIns="0" tIns="0" rIns="0" bIns="0">
              <a:spAutoFit/>
            </a:bodyPr>
            <a:lstStyle/>
            <a:p>
              <a:pPr>
                <a:defRPr sz="1100">
                  <a:latin typeface="Times New Roman" panose="02020603050405020304" pitchFamily="18" charset="0"/>
                  <a:cs typeface="Times New Roman" panose="02020603050405020304" pitchFamily="18" charset="0"/>
                </a:defRPr>
              </a:pPr>
              <a:r>
                <a:t>2004年1月</a:t>
              </a:r>
            </a:p>
          </p:txBody>
        </p:sp>
        <p:sp>
          <p:nvSpPr>
            <p:cNvPr id="13" name="文本框 12">
              <a:extLst>
                <a:ext uri="{FF2B5EF4-FFF2-40B4-BE49-F238E27FC236}">
                  <a16:creationId xmlns:a16="http://schemas.microsoft.com/office/drawing/2014/main" id="{04B9E9F2-841F-1D3E-2397-CE35E9D7183A}"/>
                </a:ext>
              </a:extLst>
            </p:cNvPr>
            <p:cNvSpPr txBox="1"/>
            <p:nvPr/>
          </p:nvSpPr>
          <p:spPr>
            <a:xfrm>
              <a:off x="3856502" y="7241605"/>
              <a:ext cx="420075" cy="169277"/>
            </a:xfrm>
            <a:prstGeom prst="rect">
              <a:avLst/>
            </a:prstGeom>
            <a:noFill/>
          </p:spPr>
          <p:txBody>
            <a:bodyPr wrap="square" lIns="0" tIns="0" rIns="0" bIns="0">
              <a:spAutoFit/>
            </a:bodyPr>
            <a:lstStyle/>
            <a:p>
              <a:pPr>
                <a:defRPr sz="1100">
                  <a:latin typeface="Times New Roman" panose="02020603050405020304" pitchFamily="18" charset="0"/>
                  <a:cs typeface="Times New Roman" panose="02020603050405020304" pitchFamily="18" charset="0"/>
                </a:defRPr>
              </a:pPr>
              <a:r>
                <a:t>2006年1月</a:t>
              </a:r>
            </a:p>
          </p:txBody>
        </p:sp>
        <p:sp>
          <p:nvSpPr>
            <p:cNvPr id="14" name="文本框 13">
              <a:extLst>
                <a:ext uri="{FF2B5EF4-FFF2-40B4-BE49-F238E27FC236}">
                  <a16:creationId xmlns:a16="http://schemas.microsoft.com/office/drawing/2014/main" id="{FF00550C-220F-E008-A366-CDBDDDB0AEF7}"/>
                </a:ext>
              </a:extLst>
            </p:cNvPr>
            <p:cNvSpPr txBox="1"/>
            <p:nvPr/>
          </p:nvSpPr>
          <p:spPr>
            <a:xfrm>
              <a:off x="4309535" y="7241605"/>
              <a:ext cx="420075" cy="169277"/>
            </a:xfrm>
            <a:prstGeom prst="rect">
              <a:avLst/>
            </a:prstGeom>
            <a:noFill/>
          </p:spPr>
          <p:txBody>
            <a:bodyPr wrap="square" lIns="0" tIns="0" rIns="0" bIns="0">
              <a:spAutoFit/>
            </a:bodyPr>
            <a:lstStyle/>
            <a:p>
              <a:pPr>
                <a:defRPr sz="1100">
                  <a:latin typeface="Times New Roman" panose="02020603050405020304" pitchFamily="18" charset="0"/>
                  <a:cs typeface="Times New Roman" panose="02020603050405020304" pitchFamily="18" charset="0"/>
                </a:defRPr>
              </a:pPr>
              <a:r>
                <a:t>2008年1月</a:t>
              </a:r>
            </a:p>
          </p:txBody>
        </p:sp>
        <p:sp>
          <p:nvSpPr>
            <p:cNvPr id="15" name="文本框 14">
              <a:extLst>
                <a:ext uri="{FF2B5EF4-FFF2-40B4-BE49-F238E27FC236}">
                  <a16:creationId xmlns:a16="http://schemas.microsoft.com/office/drawing/2014/main" id="{C4722DBD-73E7-2D4B-EE13-09D54CB607C8}"/>
                </a:ext>
              </a:extLst>
            </p:cNvPr>
            <p:cNvSpPr txBox="1"/>
            <p:nvPr/>
          </p:nvSpPr>
          <p:spPr>
            <a:xfrm>
              <a:off x="4762568" y="7241605"/>
              <a:ext cx="420075" cy="169277"/>
            </a:xfrm>
            <a:prstGeom prst="rect">
              <a:avLst/>
            </a:prstGeom>
            <a:noFill/>
          </p:spPr>
          <p:txBody>
            <a:bodyPr wrap="square" lIns="0" tIns="0" rIns="0" bIns="0">
              <a:spAutoFit/>
            </a:bodyPr>
            <a:lstStyle/>
            <a:p>
              <a:pPr>
                <a:defRPr sz="1100">
                  <a:latin typeface="Times New Roman" panose="02020603050405020304" pitchFamily="18" charset="0"/>
                  <a:cs typeface="Times New Roman" panose="02020603050405020304" pitchFamily="18" charset="0"/>
                </a:defRPr>
              </a:pPr>
              <a:r>
                <a:t>2010年1月</a:t>
              </a:r>
            </a:p>
          </p:txBody>
        </p:sp>
      </p:grpSp>
      <p:sp>
        <p:nvSpPr>
          <p:cNvPr id="17" name="文本框 16">
            <a:extLst>
              <a:ext uri="{FF2B5EF4-FFF2-40B4-BE49-F238E27FC236}">
                <a16:creationId xmlns:a16="http://schemas.microsoft.com/office/drawing/2014/main" id="{DAC59BDA-9827-98BB-9433-8A39833A57FA}"/>
              </a:ext>
            </a:extLst>
          </p:cNvPr>
          <p:cNvSpPr txBox="1"/>
          <p:nvPr/>
        </p:nvSpPr>
        <p:spPr>
          <a:xfrm>
            <a:off x="2264612" y="7734068"/>
            <a:ext cx="1752600" cy="161583"/>
          </a:xfrm>
          <a:prstGeom prst="rect">
            <a:avLst/>
          </a:prstGeom>
          <a:noFill/>
        </p:spPr>
        <p:txBody>
          <a:bodyPr wrap="square" lIns="0" tIns="0" rIns="0" bIns="0">
            <a:spAutoFit/>
          </a:bodyPr>
          <a:lstStyle/>
          <a:p>
            <a:pPr>
              <a:defRPr sz="1050">
                <a:latin typeface="Times New Roman" panose="02020603050405020304" pitchFamily="18" charset="0"/>
                <a:cs typeface="Times New Roman" panose="02020603050405020304" pitchFamily="18" charset="0"/>
              </a:defRPr>
            </a:pPr>
            <a:r>
              <a:t>滞后12个月回报</a:t>
            </a:r>
            <a:endParaRPr sz="105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60036198-EEB0-BCA8-691E-70A92169CF60}"/>
              </a:ext>
            </a:extLst>
          </p:cNvPr>
          <p:cNvSpPr txBox="1"/>
          <p:nvPr/>
        </p:nvSpPr>
        <p:spPr>
          <a:xfrm>
            <a:off x="4230146" y="7733819"/>
            <a:ext cx="1752600" cy="161583"/>
          </a:xfrm>
          <a:prstGeom prst="rect">
            <a:avLst/>
          </a:prstGeom>
          <a:noFill/>
        </p:spPr>
        <p:txBody>
          <a:bodyPr wrap="square" lIns="0" tIns="0" rIns="0" bIns="0">
            <a:spAutoFit/>
          </a:bodyPr>
          <a:lstStyle/>
          <a:p>
            <a:pPr>
              <a:defRPr sz="1050">
                <a:latin typeface="Times New Roman" panose="02020603050405020304" pitchFamily="18" charset="0"/>
                <a:cs typeface="Times New Roman" panose="02020603050405020304" pitchFamily="18" charset="0"/>
              </a:defRPr>
            </a:pPr>
            <a:r>
              <a:t>盖洛普调查预期</a:t>
            </a:r>
            <a:endParaRPr sz="105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8E7D145-7D99-4506-BDC0-2281CDD37687}" type="slidenum">
              <a:rPr lang="en-GB"/>
              <a:t>13</a:t>
            </a:fld>
          </a:p>
        </p:txBody>
      </p:sp>
      <p:sp>
        <p:nvSpPr>
          <p:cNvPr id="133122" name="Rectangle 2"/>
          <p:cNvSpPr>
            <a:spLocks noGrp="1" noChangeArrowheads="1"/>
          </p:cNvSpPr>
          <p:nvPr>
            <p:ph type="title"/>
          </p:nvPr>
        </p:nvSpPr>
        <p:spPr/>
        <p:txBody>
          <a:bodyPr/>
          <a:lstStyle/>
          <a:p>
            <a:r>
              <a:t>过度推断</a:t>
            </a:r>
          </a:p>
        </p:txBody>
      </p:sp>
      <p:sp>
        <p:nvSpPr>
          <p:cNvPr id="133123" name="Rectangle 3"/>
          <p:cNvSpPr>
            <a:spLocks noGrp="1" noChangeArrowheads="1"/>
          </p:cNvSpPr>
          <p:nvPr>
            <p:ph type="body" idx="1"/>
          </p:nvPr>
        </p:nvSpPr>
        <p:spPr>
          <a:xfrm>
            <a:off x="914400" y="1676400"/>
            <a:ext cx="5545137" cy="6299200"/>
          </a:xfrm>
        </p:spPr>
        <p:txBody>
          <a:bodyPr/>
          <a:lstStyle/>
          <a:p>
            <a:pPr>
              <a:buNone/>
              <a:defRPr i="1"/>
            </a:pPr>
            <a:r>
              <a:t>股市波动</a:t>
            </a:r>
          </a:p>
          <a:p>
            <a:r>
              <a:t>几十年来，美国股市的市盈率波动很大</a:t>
            </a:r>
          </a:p>
          <a:p/>
          <a:p/>
          <a:p>
            <a:pPr>
              <a:buNone/>
            </a:pPr>
          </a:p>
          <a:p/>
          <a:p/>
          <a:p/>
          <a:p/>
          <a:p>
            <a:r>
              <a:t>但事实证明，很难用理性的理由来解释这些波动</a:t>
            </a:r>
          </a:p>
          <a:p>
            <a:pPr lvl="1"/>
            <a:r>
              <a:t>例如，由于对未来现金流、利率或风险的预测合理变化</a:t>
            </a:r>
          </a:p>
          <a:p>
            <a:pPr>
              <a:buNone/>
            </a:pPr>
          </a:p>
          <a:p>
            <a:pPr>
              <a:buNone/>
            </a:pPr>
          </a:p>
          <a:p>
            <a:pPr lvl="1">
              <a:buFontTx/>
              <a:buNone/>
            </a:pPr>
          </a:p>
          <a:p>
            <a:pPr>
              <a:buFont typeface="Symbol" pitchFamily="18" charset="2"/>
              <a:buNone/>
            </a:pPr>
            <a:endParaRPr i="1"/>
          </a:p>
        </p:txBody>
      </p:sp>
      <p:pic>
        <p:nvPicPr>
          <p:cNvPr id="7" name="Picture 6" descr="shiller_graph.jpg"/>
          <p:cNvPicPr>
            <a:picLocks noChangeAspect="1"/>
          </p:cNvPicPr>
          <p:nvPr/>
        </p:nvPicPr>
        <p:blipFill>
          <a:blip r:embed="rId2" cstate="print"/>
          <a:stretch>
            <a:fillRect/>
          </a:stretch>
        </p:blipFill>
        <p:spPr>
          <a:xfrm>
            <a:off x="914400" y="3048000"/>
            <a:ext cx="5715000" cy="3429000"/>
          </a:xfrm>
          <a:prstGeom prst="rect">
            <a:avLst/>
          </a:prstGeom>
        </p:spPr>
      </p:pic>
      <p:grpSp>
        <p:nvGrpSpPr>
          <p:cNvPr id="8" name="组合 7">
            <a:extLst>
              <a:ext uri="{FF2B5EF4-FFF2-40B4-BE49-F238E27FC236}">
                <a16:creationId xmlns:a16="http://schemas.microsoft.com/office/drawing/2014/main" id="{F8E67013-6E9A-8795-1692-D85A6BB521FC}"/>
              </a:ext>
            </a:extLst>
          </p:cNvPr>
          <p:cNvGrpSpPr/>
          <p:nvPr/>
        </p:nvGrpSpPr>
        <p:grpSpPr>
          <a:xfrm>
            <a:off x="1126718" y="4014500"/>
            <a:ext cx="5158856" cy="1975769"/>
            <a:chOff x="1126718" y="4014500"/>
            <a:chExt cx="5158856" cy="1975769"/>
          </a:xfrm>
        </p:grpSpPr>
        <p:sp>
          <p:nvSpPr>
            <p:cNvPr id="2" name="文本框 1">
              <a:extLst>
                <a:ext uri="{FF2B5EF4-FFF2-40B4-BE49-F238E27FC236}">
                  <a16:creationId xmlns:a16="http://schemas.microsoft.com/office/drawing/2014/main" id="{F47B355C-4FF6-C607-00E9-51CF0C659D6B}"/>
                </a:ext>
              </a:extLst>
            </p:cNvPr>
            <p:cNvSpPr txBox="1"/>
            <p:nvPr/>
          </p:nvSpPr>
          <p:spPr>
            <a:xfrm rot="16200000">
              <a:off x="624468" y="4656780"/>
              <a:ext cx="1143000" cy="138499"/>
            </a:xfrm>
            <a:prstGeom prst="rect">
              <a:avLst/>
            </a:prstGeom>
            <a:noFill/>
          </p:spPr>
          <p:txBody>
            <a:bodyPr wrap="square" lIns="0" tIns="0" rIns="0" bIns="0">
              <a:spAutoFit/>
            </a:bodyPr>
            <a:lstStyle/>
            <a:p>
              <a:pPr algn="ctr">
                <a:defRPr sz="900">
                  <a:latin typeface="Times New Roman" panose="02020603050405020304" pitchFamily="18" charset="0"/>
                  <a:cs typeface="Times New Roman" panose="02020603050405020304" pitchFamily="18" charset="0"/>
                </a:defRPr>
              </a:pPr>
              <a:r>
                <a:t>市盈率</a:t>
              </a:r>
            </a:p>
          </p:txBody>
        </p:sp>
        <p:sp>
          <p:nvSpPr>
            <p:cNvPr id="3" name="文本框 2">
              <a:extLst>
                <a:ext uri="{FF2B5EF4-FFF2-40B4-BE49-F238E27FC236}">
                  <a16:creationId xmlns:a16="http://schemas.microsoft.com/office/drawing/2014/main" id="{AF4E7CB6-D4F5-17E1-FC36-F48F70881292}"/>
                </a:ext>
              </a:extLst>
            </p:cNvPr>
            <p:cNvSpPr txBox="1"/>
            <p:nvPr/>
          </p:nvSpPr>
          <p:spPr>
            <a:xfrm>
              <a:off x="4146060" y="4014500"/>
              <a:ext cx="1143000" cy="138499"/>
            </a:xfrm>
            <a:prstGeom prst="rect">
              <a:avLst/>
            </a:prstGeom>
            <a:noFill/>
          </p:spPr>
          <p:txBody>
            <a:bodyPr wrap="square" lIns="0" tIns="0" rIns="0" bIns="0">
              <a:spAutoFit/>
            </a:bodyPr>
            <a:lstStyle/>
            <a:p>
              <a:pPr algn="ctr">
                <a:defRPr sz="900">
                  <a:latin typeface="Times New Roman" panose="02020603050405020304" pitchFamily="18" charset="0"/>
                  <a:cs typeface="Times New Roman" panose="02020603050405020304" pitchFamily="18" charset="0"/>
                </a:defRPr>
              </a:pPr>
              <a:r>
                <a:t>市盈率</a:t>
              </a:r>
            </a:p>
          </p:txBody>
        </p:sp>
        <p:sp>
          <p:nvSpPr>
            <p:cNvPr id="4" name="文本框 3">
              <a:extLst>
                <a:ext uri="{FF2B5EF4-FFF2-40B4-BE49-F238E27FC236}">
                  <a16:creationId xmlns:a16="http://schemas.microsoft.com/office/drawing/2014/main" id="{ED97D569-FD1F-1BAD-99B0-AB5F981E0FFA}"/>
                </a:ext>
              </a:extLst>
            </p:cNvPr>
            <p:cNvSpPr txBox="1"/>
            <p:nvPr/>
          </p:nvSpPr>
          <p:spPr>
            <a:xfrm rot="16200000">
              <a:off x="5644825" y="4650040"/>
              <a:ext cx="1143000" cy="138499"/>
            </a:xfrm>
            <a:prstGeom prst="rect">
              <a:avLst/>
            </a:prstGeom>
            <a:noFill/>
          </p:spPr>
          <p:txBody>
            <a:bodyPr wrap="square" lIns="0" tIns="0" rIns="0" bIns="0">
              <a:spAutoFit/>
            </a:bodyPr>
            <a:lstStyle/>
            <a:p>
              <a:pPr algn="ctr">
                <a:defRPr sz="900">
                  <a:latin typeface="Times New Roman" panose="02020603050405020304" pitchFamily="18" charset="0"/>
                  <a:cs typeface="Times New Roman" panose="02020603050405020304" pitchFamily="18" charset="0"/>
                </a:defRPr>
              </a:pPr>
              <a:r>
                <a:t>利率</a:t>
              </a:r>
            </a:p>
          </p:txBody>
        </p:sp>
        <p:sp>
          <p:nvSpPr>
            <p:cNvPr id="6" name="文本框 5">
              <a:extLst>
                <a:ext uri="{FF2B5EF4-FFF2-40B4-BE49-F238E27FC236}">
                  <a16:creationId xmlns:a16="http://schemas.microsoft.com/office/drawing/2014/main" id="{43103E9C-C8E4-4B97-AF44-A5DE5DD65DBC}"/>
                </a:ext>
              </a:extLst>
            </p:cNvPr>
            <p:cNvSpPr txBox="1"/>
            <p:nvPr/>
          </p:nvSpPr>
          <p:spPr>
            <a:xfrm>
              <a:off x="3273995" y="5851770"/>
              <a:ext cx="1143000" cy="138499"/>
            </a:xfrm>
            <a:prstGeom prst="rect">
              <a:avLst/>
            </a:prstGeom>
            <a:noFill/>
          </p:spPr>
          <p:txBody>
            <a:bodyPr wrap="square" lIns="0" tIns="0" rIns="0" bIns="0">
              <a:spAutoFit/>
            </a:bodyPr>
            <a:lstStyle/>
            <a:p>
              <a:pPr algn="ctr">
                <a:defRPr sz="900">
                  <a:latin typeface="Times New Roman" panose="02020603050405020304" pitchFamily="18" charset="0"/>
                  <a:cs typeface="Times New Roman" panose="02020603050405020304" pitchFamily="18" charset="0"/>
                </a:defRPr>
              </a:pPr>
              <a:r>
                <a:t>利率</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8E7D145-7D99-4506-BDC0-2281CDD37687}" type="slidenum">
              <a:rPr lang="en-GB"/>
              <a:t>14</a:t>
            </a:fld>
          </a:p>
        </p:txBody>
      </p:sp>
      <p:sp>
        <p:nvSpPr>
          <p:cNvPr id="133122" name="Rectangle 2"/>
          <p:cNvSpPr>
            <a:spLocks noGrp="1" noChangeArrowheads="1"/>
          </p:cNvSpPr>
          <p:nvPr>
            <p:ph type="title"/>
          </p:nvPr>
        </p:nvSpPr>
        <p:spPr/>
        <p:txBody>
          <a:bodyPr/>
          <a:lstStyle/>
          <a:p>
            <a:r>
              <a:t>过度推断</a:t>
            </a:r>
          </a:p>
        </p:txBody>
      </p:sp>
      <p:sp>
        <p:nvSpPr>
          <p:cNvPr id="133123" name="Rectangle 3"/>
          <p:cNvSpPr>
            <a:spLocks noGrp="1" noChangeArrowheads="1"/>
          </p:cNvSpPr>
          <p:nvPr>
            <p:ph type="body" idx="1"/>
          </p:nvPr>
        </p:nvSpPr>
        <p:spPr>
          <a:xfrm>
            <a:off x="937127" y="1371600"/>
            <a:ext cx="5545137" cy="6299200"/>
          </a:xfrm>
        </p:spPr>
        <p:txBody>
          <a:bodyPr/>
          <a:lstStyle/>
          <a:p>
            <a:pPr marL="0" indent="0">
              <a:buNone/>
            </a:pPr>
            <a:r>
              <a:rPr i="1"/>
              <a:t>股市波动</a:t>
            </a:r>
            <a:r>
              <a:t>，ctd。</a:t>
            </a:r>
          </a:p>
          <a:p>
            <a:r>
              <a:rPr b="1"/>
              <a:t>行为方法</a:t>
            </a:r>
            <a:r>
              <a:t>：一些投资者推断过去回报的模型可以解释股市波动</a:t>
            </a:r>
          </a:p>
          <a:p>
            <a:pPr lvl="1"/>
            <a:r>
              <a:t>巴贝里斯·格林伍德·金·施莱弗 (2015、2018)</a:t>
            </a:r>
          </a:p>
          <a:p>
            <a:r>
              <a:t>下图显示了在这种经济形势下，随着现金流利度的上升，风险资产的价格走势</a:t>
            </a:r>
          </a:p>
          <a:p>
            <a:pPr marL="0" indent="0">
              <a:buNone/>
            </a:pPr>
          </a:p>
          <a:p>
            <a:pPr marL="0" indent="0">
              <a:buNone/>
            </a:pPr>
          </a:p>
          <a:p>
            <a:pPr marL="0" indent="0">
              <a:buNone/>
            </a:pPr>
          </a:p>
          <a:p>
            <a:pPr marL="0" indent="0">
              <a:buNone/>
            </a:pPr>
          </a:p>
          <a:p>
            <a:pPr marL="0" indent="0">
              <a:buNone/>
            </a:pPr>
          </a:p>
          <a:p/>
          <a:p/>
          <a:p>
            <a:pPr marL="0" indent="0">
              <a:buNone/>
            </a:pPr>
          </a:p>
          <a:p>
            <a:pPr marL="0" indent="0">
              <a:buNone/>
            </a:pPr>
          </a:p>
          <a:p>
            <a:pPr>
              <a:buNone/>
            </a:pPr>
          </a:p>
          <a:p>
            <a:pPr lvl="1">
              <a:buFontTx/>
              <a:buNone/>
            </a:pPr>
          </a:p>
          <a:p>
            <a:pPr>
              <a:buFont typeface="Symbol" pitchFamily="18" charset="2"/>
              <a:buNone/>
            </a:pPr>
            <a:endParaRPr i="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795" y="4343400"/>
            <a:ext cx="5353049" cy="3505200"/>
          </a:xfrm>
          <a:prstGeom prst="rect">
            <a:avLst/>
          </a:prstGeom>
        </p:spPr>
      </p:pic>
      <p:grpSp>
        <p:nvGrpSpPr>
          <p:cNvPr id="4" name="组合 3">
            <a:extLst>
              <a:ext uri="{FF2B5EF4-FFF2-40B4-BE49-F238E27FC236}">
                <a16:creationId xmlns:a16="http://schemas.microsoft.com/office/drawing/2014/main" id="{23FF9DE4-B190-8D15-DF94-25134B64ADFF}"/>
              </a:ext>
            </a:extLst>
          </p:cNvPr>
          <p:cNvGrpSpPr/>
          <p:nvPr/>
        </p:nvGrpSpPr>
        <p:grpSpPr>
          <a:xfrm>
            <a:off x="1242404" y="5680480"/>
            <a:ext cx="3121836" cy="2160310"/>
            <a:chOff x="1242404" y="5680480"/>
            <a:chExt cx="3121836" cy="2160310"/>
          </a:xfrm>
        </p:grpSpPr>
        <p:sp>
          <p:nvSpPr>
            <p:cNvPr id="2" name="文本框 1">
              <a:extLst>
                <a:ext uri="{FF2B5EF4-FFF2-40B4-BE49-F238E27FC236}">
                  <a16:creationId xmlns:a16="http://schemas.microsoft.com/office/drawing/2014/main" id="{E1408BD5-4855-38D2-F062-1E0EFB26BF47}"/>
                </a:ext>
              </a:extLst>
            </p:cNvPr>
            <p:cNvSpPr txBox="1"/>
            <p:nvPr/>
          </p:nvSpPr>
          <p:spPr>
            <a:xfrm>
              <a:off x="3221240" y="7656124"/>
              <a:ext cx="1143000" cy="184666"/>
            </a:xfrm>
            <a:prstGeom prst="rect">
              <a:avLst/>
            </a:prstGeom>
            <a:noFill/>
          </p:spPr>
          <p:txBody>
            <a:bodyPr wrap="square" lIns="0" tIns="0" rIns="0" bIns="0">
              <a:spAutoFit/>
            </a:bodyPr>
            <a:lstStyle/>
            <a:p>
              <a:pPr algn="ctr">
                <a:defRPr sz="1200">
                  <a:latin typeface="Arial" panose="020B0604020202020204" pitchFamily="34" charset="0"/>
                  <a:cs typeface="Arial" panose="020B0604020202020204" pitchFamily="34" charset="0"/>
                </a:defRPr>
              </a:pPr>
              <a:r>
                <a:t>时间</a:t>
              </a:r>
            </a:p>
          </p:txBody>
        </p:sp>
        <p:sp>
          <p:nvSpPr>
            <p:cNvPr id="3" name="文本框 2">
              <a:extLst>
                <a:ext uri="{FF2B5EF4-FFF2-40B4-BE49-F238E27FC236}">
                  <a16:creationId xmlns:a16="http://schemas.microsoft.com/office/drawing/2014/main" id="{98C83553-1EA5-A178-3BAA-2239FB1AC328}"/>
                </a:ext>
              </a:extLst>
            </p:cNvPr>
            <p:cNvSpPr txBox="1"/>
            <p:nvPr/>
          </p:nvSpPr>
          <p:spPr>
            <a:xfrm rot="16200000">
              <a:off x="959752" y="5963132"/>
              <a:ext cx="719192" cy="153888"/>
            </a:xfrm>
            <a:prstGeom prst="rect">
              <a:avLst/>
            </a:prstGeom>
            <a:noFill/>
          </p:spPr>
          <p:txBody>
            <a:bodyPr wrap="square" lIns="0" tIns="0" rIns="0" bIns="0">
              <a:spAutoFit/>
            </a:bodyPr>
            <a:lstStyle/>
            <a:p>
              <a:pPr algn="ctr">
                <a:defRPr sz="1000">
                  <a:latin typeface="Arial" panose="020B0604020202020204" pitchFamily="34" charset="0"/>
                  <a:cs typeface="Arial" panose="020B0604020202020204" pitchFamily="34" charset="0"/>
                </a:defRPr>
              </a:pPr>
              <a:r>
                <a:t>价格</a:t>
              </a:r>
            </a:p>
          </p:txBody>
        </p:sp>
      </p:grpSp>
    </p:spTree>
    <p:extLst>
      <p:ext uri="{BB962C8B-B14F-4D97-AF65-F5344CB8AC3E}">
        <p14:creationId xmlns:p14="http://schemas.microsoft.com/office/powerpoint/2010/main" val="355731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8E7D145-7D99-4506-BDC0-2281CDD37687}" type="slidenum">
              <a:rPr lang="en-GB"/>
              <a:t>15</a:t>
            </a:fld>
          </a:p>
        </p:txBody>
      </p:sp>
      <p:sp>
        <p:nvSpPr>
          <p:cNvPr id="133122" name="Rectangle 2"/>
          <p:cNvSpPr>
            <a:spLocks noGrp="1" noChangeArrowheads="1"/>
          </p:cNvSpPr>
          <p:nvPr>
            <p:ph type="title"/>
          </p:nvPr>
        </p:nvSpPr>
        <p:spPr/>
        <p:txBody>
          <a:bodyPr/>
          <a:lstStyle/>
          <a:p>
            <a:r>
              <a:t>过度推断</a:t>
            </a:r>
          </a:p>
        </p:txBody>
      </p:sp>
      <p:sp>
        <p:nvSpPr>
          <p:cNvPr id="133123" name="Rectangle 3"/>
          <p:cNvSpPr>
            <a:spLocks noGrp="1" noChangeArrowheads="1"/>
          </p:cNvSpPr>
          <p:nvPr>
            <p:ph type="body" idx="1"/>
          </p:nvPr>
        </p:nvSpPr>
        <p:spPr>
          <a:xfrm>
            <a:off x="937127" y="1371600"/>
            <a:ext cx="5545137" cy="6299200"/>
          </a:xfrm>
        </p:spPr>
        <p:txBody>
          <a:bodyPr/>
          <a:lstStyle/>
          <a:p>
            <a:pPr marL="0" indent="0">
              <a:buNone/>
              <a:defRPr i="1"/>
            </a:pPr>
            <a:r>
              <a:t>时间序列可预测性</a:t>
            </a:r>
          </a:p>
          <a:p>
            <a:r>
              <a:t>美国股市总体市盈率对市场后续时间序列的回报产生负面预测</a:t>
            </a:r>
          </a:p>
          <a:p>
            <a:pPr marL="0" indent="0">
              <a:buNone/>
            </a:pPr>
          </a:p>
          <a:p/>
          <a:p/>
          <a:p/>
          <a:p/>
          <a:p/>
          <a:p/>
          <a:p/>
          <a:p>
            <a:r>
              <a:t>收益的过度推断可以解释这种模式</a:t>
            </a:r>
          </a:p>
          <a:p>
            <a:pPr marL="0" indent="0">
              <a:buNone/>
            </a:pPr>
          </a:p>
          <a:p>
            <a:pPr>
              <a:buNone/>
            </a:pPr>
          </a:p>
          <a:p>
            <a:pPr>
              <a:buNone/>
            </a:pPr>
          </a:p>
          <a:p>
            <a:pPr lvl="1">
              <a:buFontTx/>
              <a:buNone/>
            </a:pPr>
          </a:p>
          <a:p>
            <a:pPr>
              <a:buFont typeface="Symbol" pitchFamily="18" charset="2"/>
              <a:buNone/>
            </a:pPr>
            <a:endParaRPr i="1"/>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592" y="3124200"/>
            <a:ext cx="5096256" cy="3922776"/>
          </a:xfrm>
          <a:prstGeom prst="rect">
            <a:avLst/>
          </a:prstGeom>
        </p:spPr>
      </p:pic>
      <p:grpSp>
        <p:nvGrpSpPr>
          <p:cNvPr id="3" name="组合 2">
            <a:extLst>
              <a:ext uri="{FF2B5EF4-FFF2-40B4-BE49-F238E27FC236}">
                <a16:creationId xmlns:a16="http://schemas.microsoft.com/office/drawing/2014/main" id="{459D894E-8624-C2F9-F59B-A00A1C5CF490}"/>
              </a:ext>
            </a:extLst>
          </p:cNvPr>
          <p:cNvGrpSpPr/>
          <p:nvPr/>
        </p:nvGrpSpPr>
        <p:grpSpPr>
          <a:xfrm>
            <a:off x="976761" y="3174998"/>
            <a:ext cx="4850909" cy="3813686"/>
            <a:chOff x="1380965" y="3902478"/>
            <a:chExt cx="4850909" cy="3813686"/>
          </a:xfrm>
        </p:grpSpPr>
        <p:sp>
          <p:nvSpPr>
            <p:cNvPr id="4" name="文本框 3">
              <a:extLst>
                <a:ext uri="{FF2B5EF4-FFF2-40B4-BE49-F238E27FC236}">
                  <a16:creationId xmlns:a16="http://schemas.microsoft.com/office/drawing/2014/main" id="{1724332D-DD4C-A402-C3C0-20EADD3C6C3F}"/>
                </a:ext>
              </a:extLst>
            </p:cNvPr>
            <p:cNvSpPr txBox="1"/>
            <p:nvPr/>
          </p:nvSpPr>
          <p:spPr>
            <a:xfrm>
              <a:off x="3412474" y="7577665"/>
              <a:ext cx="1143000" cy="138499"/>
            </a:xfrm>
            <a:prstGeom prst="rect">
              <a:avLst/>
            </a:prstGeom>
            <a:noFill/>
          </p:spPr>
          <p:txBody>
            <a:bodyPr wrap="square" lIns="0" tIns="0" rIns="0" bIns="0">
              <a:spAutoFit/>
            </a:bodyPr>
            <a:lstStyle/>
            <a:p>
              <a:pPr algn="ctr">
                <a:defRPr sz="900">
                  <a:latin typeface="Arial" panose="020B0604020202020204" pitchFamily="34" charset="0"/>
                  <a:cs typeface="Arial" panose="020B0604020202020204" pitchFamily="34" charset="0"/>
                </a:defRPr>
              </a:pPr>
              <a:r>
                <a:t>P/10年期MA(E)</a:t>
              </a:r>
            </a:p>
          </p:txBody>
        </p:sp>
        <p:sp>
          <p:nvSpPr>
            <p:cNvPr id="6" name="文本框 5">
              <a:extLst>
                <a:ext uri="{FF2B5EF4-FFF2-40B4-BE49-F238E27FC236}">
                  <a16:creationId xmlns:a16="http://schemas.microsoft.com/office/drawing/2014/main" id="{7C50CB0A-ADEE-167C-F0E8-D1D6743314E7}"/>
                </a:ext>
              </a:extLst>
            </p:cNvPr>
            <p:cNvSpPr txBox="1"/>
            <p:nvPr/>
          </p:nvSpPr>
          <p:spPr>
            <a:xfrm rot="16200000">
              <a:off x="820072" y="5737245"/>
              <a:ext cx="1252592" cy="130805"/>
            </a:xfrm>
            <a:prstGeom prst="rect">
              <a:avLst/>
            </a:prstGeom>
            <a:noFill/>
          </p:spPr>
          <p:txBody>
            <a:bodyPr wrap="square" lIns="0" tIns="0" rIns="0" bIns="0">
              <a:spAutoFit/>
            </a:bodyPr>
            <a:lstStyle/>
            <a:p>
              <a:pPr algn="ctr">
                <a:defRPr sz="850">
                  <a:latin typeface="Arial" panose="020B0604020202020204" pitchFamily="34" charset="0"/>
                  <a:cs typeface="Arial" panose="020B0604020202020204" pitchFamily="34" charset="0"/>
                </a:defRPr>
              </a:pPr>
              <a:r>
                <a:t>10年价格增长</a:t>
              </a:r>
            </a:p>
          </p:txBody>
        </p:sp>
        <p:sp>
          <p:nvSpPr>
            <p:cNvPr id="7" name="文本框 6">
              <a:extLst>
                <a:ext uri="{FF2B5EF4-FFF2-40B4-BE49-F238E27FC236}">
                  <a16:creationId xmlns:a16="http://schemas.microsoft.com/office/drawing/2014/main" id="{D4E69476-C91B-35C1-3C80-4847E9FA6506}"/>
                </a:ext>
              </a:extLst>
            </p:cNvPr>
            <p:cNvSpPr txBox="1"/>
            <p:nvPr/>
          </p:nvSpPr>
          <p:spPr>
            <a:xfrm>
              <a:off x="5509604" y="7259840"/>
              <a:ext cx="722270" cy="130805"/>
            </a:xfrm>
            <a:prstGeom prst="rect">
              <a:avLst/>
            </a:prstGeom>
            <a:noFill/>
          </p:spPr>
          <p:txBody>
            <a:bodyPr wrap="square" lIns="0" tIns="0" rIns="0" bIns="0">
              <a:spAutoFit/>
            </a:bodyPr>
            <a:lstStyle/>
            <a:p>
              <a:pPr algn="ctr">
                <a:defRPr sz="850">
                  <a:latin typeface="Arial" panose="020B0604020202020204" pitchFamily="34" charset="0"/>
                  <a:cs typeface="Arial" panose="020B0604020202020204" pitchFamily="34" charset="0"/>
                </a:defRPr>
              </a:pPr>
              <a:r>
                <a:t>2000年为44.9</a:t>
              </a:r>
              <a:endParaRPr sz="85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757200A6-82E5-DB28-0DA9-7F58D4878A3B}"/>
                </a:ext>
              </a:extLst>
            </p:cNvPr>
            <p:cNvSpPr txBox="1"/>
            <p:nvPr/>
          </p:nvSpPr>
          <p:spPr>
            <a:xfrm>
              <a:off x="2383774" y="3902478"/>
              <a:ext cx="3200400" cy="176972"/>
            </a:xfrm>
            <a:prstGeom prst="rect">
              <a:avLst/>
            </a:prstGeom>
            <a:noFill/>
          </p:spPr>
          <p:txBody>
            <a:bodyPr wrap="square" lIns="0" tIns="0" rIns="0" bIns="0">
              <a:spAutoFit/>
            </a:bodyPr>
            <a:lstStyle/>
            <a:p>
              <a:pPr algn="ctr">
                <a:defRPr sz="1150">
                  <a:latin typeface="Arial" panose="020B0604020202020204" pitchFamily="34" charset="0"/>
                  <a:cs typeface="Arial" panose="020B0604020202020204" pitchFamily="34" charset="0"/>
                </a:defRPr>
              </a:pPr>
              <a:r>
                <a:t>10 年价格增长 vs P/10 年 MA(E)</a:t>
              </a:r>
            </a:p>
          </p:txBody>
        </p:sp>
      </p:grpSp>
    </p:spTree>
    <p:extLst>
      <p:ext uri="{BB962C8B-B14F-4D97-AF65-F5344CB8AC3E}">
        <p14:creationId xmlns:p14="http://schemas.microsoft.com/office/powerpoint/2010/main" val="3597693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4"/>
          <p:cNvSpPr>
            <a:spLocks noGrp="1"/>
          </p:cNvSpPr>
          <p:nvPr>
            <p:ph type="sldNum" sz="quarter" idx="11"/>
          </p:nvPr>
        </p:nvSpPr>
        <p:spPr>
          <a:noFill/>
        </p:spPr>
        <p:txBody>
          <a:bodyPr/>
          <a:lstStyle/>
          <a:p>
            <a:fld id="{5D2CD541-8419-45DF-8655-35CCF6F88632}" type="slidenum">
              <a:rPr lang="en-GB" smtClean="0"/>
              <a:t>16</a:t>
            </a:fld>
          </a:p>
        </p:txBody>
      </p:sp>
      <p:sp>
        <p:nvSpPr>
          <p:cNvPr id="52227" name="Rectangle 2"/>
          <p:cNvSpPr>
            <a:spLocks noGrp="1" noChangeArrowheads="1"/>
          </p:cNvSpPr>
          <p:nvPr>
            <p:ph type="title"/>
          </p:nvPr>
        </p:nvSpPr>
        <p:spPr/>
        <p:txBody>
          <a:bodyPr/>
          <a:lstStyle/>
          <a:p>
            <a:r>
              <a:t>过度推断</a:t>
            </a:r>
          </a:p>
        </p:txBody>
      </p:sp>
      <p:sp>
        <p:nvSpPr>
          <p:cNvPr id="52228" name="Rectangle 3"/>
          <p:cNvSpPr>
            <a:spLocks noGrp="1" noChangeArrowheads="1"/>
          </p:cNvSpPr>
          <p:nvPr>
            <p:ph type="body" idx="1"/>
          </p:nvPr>
        </p:nvSpPr>
        <p:spPr/>
        <p:txBody>
          <a:bodyPr/>
          <a:lstStyle/>
          <a:p>
            <a:pPr>
              <a:buNone/>
              <a:defRPr i="1"/>
            </a:pPr>
            <a:r>
              <a:t>动量和逆转</a:t>
            </a:r>
          </a:p>
          <a:p>
            <a:r>
              <a:t>股票过去 6 个月的回报率</a:t>
            </a:r>
            <a:r>
              <a:rPr i="1"/>
              <a:t>正向</a:t>
            </a:r>
            <a:r>
              <a:t>预测其后续回报率</a:t>
            </a:r>
          </a:p>
          <a:p>
            <a:pPr marL="0" indent="0">
              <a:buNone/>
            </a:pPr>
          </a:p>
          <a:p>
            <a:pPr lvl="1"/>
          </a:p>
          <a:p>
            <a:pPr lvl="1"/>
          </a:p>
          <a:p>
            <a:pPr lvl="1"/>
          </a:p>
          <a:p>
            <a:pPr lvl="1"/>
          </a:p>
          <a:p>
            <a:pPr lvl="1"/>
          </a:p>
          <a:p>
            <a:pPr marL="406400" lvl="1" indent="0">
              <a:buNone/>
            </a:pPr>
          </a:p>
          <a:p>
            <a:r>
              <a:t>股票过去 3 年的回报率与其后续回报率呈</a:t>
            </a:r>
            <a:r>
              <a:rPr i="1"/>
              <a:t>负相关</a:t>
            </a:r>
          </a:p>
          <a:p/>
          <a:p/>
          <a:p/>
          <a:p>
            <a:r>
              <a:t>过度推断是解决这些事实的主要行为金融方法</a:t>
            </a:r>
          </a:p>
          <a:p>
            <a:pPr>
              <a:buFont typeface="Symbol" pitchFamily="18" charset="2"/>
              <a:buNone/>
            </a:pPr>
          </a:p>
        </p:txBody>
      </p:sp>
      <p:cxnSp>
        <p:nvCxnSpPr>
          <p:cNvPr id="6" name="Straight Connector 5">
            <a:extLst>
              <a:ext uri="{FF2B5EF4-FFF2-40B4-BE49-F238E27FC236}">
                <a16:creationId xmlns:a16="http://schemas.microsoft.com/office/drawing/2014/main" id="{B8A9F014-26CE-4BA8-ABFE-9A04BE184EE2}"/>
              </a:ext>
            </a:extLst>
          </p:cNvPr>
          <p:cNvCxnSpPr/>
          <p:nvPr/>
        </p:nvCxnSpPr>
        <p:spPr bwMode="auto">
          <a:xfrm>
            <a:off x="4228097" y="3160630"/>
            <a:ext cx="0" cy="1752600"/>
          </a:xfrm>
          <a:prstGeom prst="line">
            <a:avLst/>
          </a:prstGeom>
          <a:noFill/>
          <a:ln w="28575" cap="flat" cmpd="sng" algn="ctr">
            <a:solidFill>
              <a:srgbClr val="969696"/>
            </a:solidFill>
            <a:prstDash val="sysDot"/>
            <a:round/>
            <a:headEnd type="none" w="med" len="med"/>
            <a:tailEnd type="none" w="med" len="med"/>
          </a:ln>
          <a:effectLst/>
        </p:spPr>
      </p:cxnSp>
      <p:cxnSp>
        <p:nvCxnSpPr>
          <p:cNvPr id="7" name="Straight Arrow Connector 6">
            <a:extLst>
              <a:ext uri="{FF2B5EF4-FFF2-40B4-BE49-F238E27FC236}">
                <a16:creationId xmlns:a16="http://schemas.microsoft.com/office/drawing/2014/main" id="{E7CD86EB-5988-4A6B-9475-AD5824B3343A}"/>
              </a:ext>
            </a:extLst>
          </p:cNvPr>
          <p:cNvCxnSpPr/>
          <p:nvPr/>
        </p:nvCxnSpPr>
        <p:spPr bwMode="auto">
          <a:xfrm flipV="1">
            <a:off x="3303671" y="3258220"/>
            <a:ext cx="762000" cy="762000"/>
          </a:xfrm>
          <a:prstGeom prst="straightConnector1">
            <a:avLst/>
          </a:prstGeom>
          <a:noFill/>
          <a:ln w="28575" cap="flat" cmpd="sng" algn="ctr">
            <a:solidFill>
              <a:srgbClr val="969696"/>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A9368BB9-7CBB-4582-AB26-81ABA5EFED69}"/>
              </a:ext>
            </a:extLst>
          </p:cNvPr>
          <p:cNvCxnSpPr/>
          <p:nvPr/>
        </p:nvCxnSpPr>
        <p:spPr bwMode="auto">
          <a:xfrm>
            <a:off x="3305677" y="4172620"/>
            <a:ext cx="762000" cy="609600"/>
          </a:xfrm>
          <a:prstGeom prst="straightConnector1">
            <a:avLst/>
          </a:prstGeom>
          <a:noFill/>
          <a:ln w="28575" cap="flat" cmpd="sng" algn="ctr">
            <a:solidFill>
              <a:srgbClr val="969696"/>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E60F8EAC-5F48-4047-9AA4-44A52E2C1AF2}"/>
              </a:ext>
            </a:extLst>
          </p:cNvPr>
          <p:cNvCxnSpPr/>
          <p:nvPr/>
        </p:nvCxnSpPr>
        <p:spPr bwMode="auto">
          <a:xfrm flipV="1">
            <a:off x="4343400" y="3008230"/>
            <a:ext cx="762000" cy="152400"/>
          </a:xfrm>
          <a:prstGeom prst="straightConnector1">
            <a:avLst/>
          </a:prstGeom>
          <a:noFill/>
          <a:ln w="28575" cap="flat" cmpd="sng" algn="ctr">
            <a:solidFill>
              <a:srgbClr val="969696"/>
            </a:solidFill>
            <a:prstDash val="dash"/>
            <a:round/>
            <a:headEnd type="none" w="med" len="med"/>
            <a:tailEnd type="triangle"/>
          </a:ln>
          <a:effectLst/>
        </p:spPr>
      </p:cxnSp>
      <p:cxnSp>
        <p:nvCxnSpPr>
          <p:cNvPr id="10" name="Straight Arrow Connector 9">
            <a:extLst>
              <a:ext uri="{FF2B5EF4-FFF2-40B4-BE49-F238E27FC236}">
                <a16:creationId xmlns:a16="http://schemas.microsoft.com/office/drawing/2014/main" id="{0895D229-A90E-4F89-A9CB-EB429DFB1335}"/>
              </a:ext>
            </a:extLst>
          </p:cNvPr>
          <p:cNvCxnSpPr/>
          <p:nvPr/>
        </p:nvCxnSpPr>
        <p:spPr bwMode="auto">
          <a:xfrm>
            <a:off x="4337385" y="4879809"/>
            <a:ext cx="838200" cy="152400"/>
          </a:xfrm>
          <a:prstGeom prst="straightConnector1">
            <a:avLst/>
          </a:prstGeom>
          <a:noFill/>
          <a:ln w="28575" cap="flat" cmpd="sng" algn="ctr">
            <a:solidFill>
              <a:srgbClr val="969696"/>
            </a:solidFill>
            <a:prstDash val="dash"/>
            <a:round/>
            <a:headEnd type="none" w="med" len="med"/>
            <a:tailEnd type="triangle"/>
          </a:ln>
          <a:effectLst/>
        </p:spPr>
      </p:cxnSp>
      <p:cxnSp>
        <p:nvCxnSpPr>
          <p:cNvPr id="11" name="Straight Connector 10">
            <a:extLst>
              <a:ext uri="{FF2B5EF4-FFF2-40B4-BE49-F238E27FC236}">
                <a16:creationId xmlns:a16="http://schemas.microsoft.com/office/drawing/2014/main" id="{5B627D86-B6C8-488E-979D-00F24326B4B0}"/>
              </a:ext>
            </a:extLst>
          </p:cNvPr>
          <p:cNvCxnSpPr/>
          <p:nvPr/>
        </p:nvCxnSpPr>
        <p:spPr bwMode="auto">
          <a:xfrm>
            <a:off x="4221078" y="6245392"/>
            <a:ext cx="0" cy="1676400"/>
          </a:xfrm>
          <a:prstGeom prst="line">
            <a:avLst/>
          </a:prstGeom>
          <a:noFill/>
          <a:ln w="28575" cap="flat" cmpd="sng" algn="ctr">
            <a:solidFill>
              <a:srgbClr val="969696"/>
            </a:solidFill>
            <a:prstDash val="sysDot"/>
            <a:round/>
            <a:headEnd type="none" w="med" len="med"/>
            <a:tailEnd type="none" w="med" len="med"/>
          </a:ln>
          <a:effectLst/>
        </p:spPr>
      </p:cxnSp>
      <p:cxnSp>
        <p:nvCxnSpPr>
          <p:cNvPr id="12" name="Straight Arrow Connector 11">
            <a:extLst>
              <a:ext uri="{FF2B5EF4-FFF2-40B4-BE49-F238E27FC236}">
                <a16:creationId xmlns:a16="http://schemas.microsoft.com/office/drawing/2014/main" id="{E903BC71-4437-4E5E-9FF4-C57FBDF076E1}"/>
              </a:ext>
            </a:extLst>
          </p:cNvPr>
          <p:cNvCxnSpPr/>
          <p:nvPr/>
        </p:nvCxnSpPr>
        <p:spPr bwMode="auto">
          <a:xfrm flipV="1">
            <a:off x="1834814" y="6229350"/>
            <a:ext cx="2286000" cy="762000"/>
          </a:xfrm>
          <a:prstGeom prst="straightConnector1">
            <a:avLst/>
          </a:prstGeom>
          <a:noFill/>
          <a:ln w="28575" cap="flat" cmpd="sng" algn="ctr">
            <a:solidFill>
              <a:srgbClr val="969696"/>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372CE668-ECBB-46E3-B25F-F2F671FE2446}"/>
              </a:ext>
            </a:extLst>
          </p:cNvPr>
          <p:cNvCxnSpPr/>
          <p:nvPr/>
        </p:nvCxnSpPr>
        <p:spPr bwMode="auto">
          <a:xfrm>
            <a:off x="1822783" y="7172826"/>
            <a:ext cx="2362200" cy="609600"/>
          </a:xfrm>
          <a:prstGeom prst="straightConnector1">
            <a:avLst/>
          </a:prstGeom>
          <a:noFill/>
          <a:ln w="28575" cap="flat" cmpd="sng" algn="ctr">
            <a:solidFill>
              <a:srgbClr val="969696"/>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CFBEBD02-3C3A-432C-A28A-4B54CA476E7E}"/>
              </a:ext>
            </a:extLst>
          </p:cNvPr>
          <p:cNvCxnSpPr/>
          <p:nvPr/>
        </p:nvCxnSpPr>
        <p:spPr bwMode="auto">
          <a:xfrm>
            <a:off x="4321343" y="6313239"/>
            <a:ext cx="838200" cy="304800"/>
          </a:xfrm>
          <a:prstGeom prst="straightConnector1">
            <a:avLst/>
          </a:prstGeom>
          <a:noFill/>
          <a:ln w="28575" cap="flat" cmpd="sng" algn="ctr">
            <a:solidFill>
              <a:srgbClr val="969696"/>
            </a:solidFill>
            <a:prstDash val="dash"/>
            <a:round/>
            <a:headEnd type="none" w="med" len="med"/>
            <a:tailEnd type="triangle"/>
          </a:ln>
          <a:effectLst/>
        </p:spPr>
      </p:cxnSp>
      <p:cxnSp>
        <p:nvCxnSpPr>
          <p:cNvPr id="15" name="Straight Arrow Connector 14">
            <a:extLst>
              <a:ext uri="{FF2B5EF4-FFF2-40B4-BE49-F238E27FC236}">
                <a16:creationId xmlns:a16="http://schemas.microsoft.com/office/drawing/2014/main" id="{E39656A8-B013-4A6E-8054-024F8736182A}"/>
              </a:ext>
            </a:extLst>
          </p:cNvPr>
          <p:cNvCxnSpPr/>
          <p:nvPr/>
        </p:nvCxnSpPr>
        <p:spPr bwMode="auto">
          <a:xfrm flipV="1">
            <a:off x="4337385" y="7553826"/>
            <a:ext cx="838200" cy="228600"/>
          </a:xfrm>
          <a:prstGeom prst="straightConnector1">
            <a:avLst/>
          </a:prstGeom>
          <a:noFill/>
          <a:ln w="28575" cap="flat" cmpd="sng" algn="ctr">
            <a:solidFill>
              <a:srgbClr val="969696"/>
            </a:solidFill>
            <a:prstDash val="dash"/>
            <a:round/>
            <a:headEnd type="none" w="med" len="med"/>
            <a:tailEnd type="triangle"/>
          </a:ln>
          <a:effectLst/>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F8E7D145-7D99-4506-BDC0-2281CDD37687}" type="slidenum">
              <a:rPr lang="en-GB"/>
              <a:t>17</a:t>
            </a:fld>
          </a:p>
        </p:txBody>
      </p:sp>
      <p:sp>
        <p:nvSpPr>
          <p:cNvPr id="133122" name="Rectangle 2"/>
          <p:cNvSpPr>
            <a:spLocks noGrp="1" noChangeArrowheads="1"/>
          </p:cNvSpPr>
          <p:nvPr>
            <p:ph type="title"/>
          </p:nvPr>
        </p:nvSpPr>
        <p:spPr/>
        <p:txBody>
          <a:bodyPr/>
          <a:lstStyle/>
          <a:p>
            <a:r>
              <a:t>过度推断</a:t>
            </a:r>
          </a:p>
        </p:txBody>
      </p:sp>
      <p:sp>
        <p:nvSpPr>
          <p:cNvPr id="133123" name="Rectangle 3"/>
          <p:cNvSpPr>
            <a:spLocks noGrp="1" noChangeArrowheads="1"/>
          </p:cNvSpPr>
          <p:nvPr>
            <p:ph type="body" idx="1"/>
          </p:nvPr>
        </p:nvSpPr>
        <p:spPr>
          <a:xfrm>
            <a:off x="937127" y="1371600"/>
            <a:ext cx="5545137" cy="6299200"/>
          </a:xfrm>
        </p:spPr>
        <p:txBody>
          <a:bodyPr/>
          <a:lstStyle/>
          <a:p>
            <a:pPr marL="0" indent="0">
              <a:buNone/>
              <a:defRPr i="1"/>
            </a:pPr>
            <a:r>
              <a:t>气泡</a:t>
            </a:r>
          </a:p>
          <a:p>
            <a:r>
              <a:t>剧集内容：</a:t>
            </a:r>
          </a:p>
          <a:p>
            <a:pPr lvl="1"/>
            <a:r>
              <a:t>资产价格急剧上涨，然后暴跌</a:t>
            </a:r>
          </a:p>
          <a:p>
            <a:pPr lvl="1"/>
            <a:r>
              <a:t>在价格上涨期间，人们谈论的可能是估值过高和交易量过大</a:t>
            </a:r>
          </a:p>
          <a:p>
            <a:pPr marL="0" indent="0">
              <a:buNone/>
            </a:pPr>
          </a:p>
          <a:p/>
          <a:p/>
          <a:p/>
          <a:p/>
          <a:p/>
          <a:p/>
          <a:p>
            <a:r>
              <a:t>过度外推是有关泡沫形成和破裂的主要行为金融理论</a:t>
            </a:r>
          </a:p>
          <a:p>
            <a:pPr lvl="1"/>
            <a:r>
              <a:t>Kindleberger (1977)、Barberis 等人。（2018年）</a:t>
            </a:r>
          </a:p>
          <a:p/>
          <a:p/>
          <a:p/>
          <a:p/>
          <a:p/>
          <a:p/>
          <a:p/>
          <a:p/>
          <a:p/>
          <a:p/>
          <a:p/>
          <a:p/>
          <a:p>
            <a:pPr>
              <a:buNone/>
            </a:pPr>
          </a:p>
          <a:p>
            <a:pPr lvl="1">
              <a:buFontTx/>
              <a:buNone/>
            </a:pPr>
          </a:p>
          <a:p>
            <a:pPr>
              <a:buFont typeface="Symbol" pitchFamily="18" charset="2"/>
              <a:buNone/>
            </a:pPr>
            <a:endParaRPr i="1"/>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167" y="3581400"/>
            <a:ext cx="4639056" cy="3168396"/>
          </a:xfrm>
          <a:prstGeom prst="rect">
            <a:avLst/>
          </a:prstGeom>
        </p:spPr>
      </p:pic>
      <p:sp>
        <p:nvSpPr>
          <p:cNvPr id="3" name="文本框 2">
            <a:extLst>
              <a:ext uri="{FF2B5EF4-FFF2-40B4-BE49-F238E27FC236}">
                <a16:creationId xmlns:a16="http://schemas.microsoft.com/office/drawing/2014/main" id="{6BF82597-93D9-8976-7863-671E17F9F2BE}"/>
              </a:ext>
            </a:extLst>
          </p:cNvPr>
          <p:cNvSpPr txBox="1"/>
          <p:nvPr/>
        </p:nvSpPr>
        <p:spPr>
          <a:xfrm>
            <a:off x="3196614" y="6587275"/>
            <a:ext cx="304800" cy="107722"/>
          </a:xfrm>
          <a:prstGeom prst="rect">
            <a:avLst/>
          </a:prstGeom>
          <a:noFill/>
        </p:spPr>
        <p:txBody>
          <a:bodyPr wrap="square" lIns="0" tIns="0" rIns="0" bIns="0">
            <a:spAutoFit/>
          </a:bodyPr>
          <a:lstStyle/>
          <a:p>
            <a:pPr>
              <a:defRPr sz="700">
                <a:latin typeface="Times New Roman" panose="02020603050405020304" pitchFamily="18" charset="0"/>
                <a:cs typeface="Times New Roman" panose="02020603050405020304" pitchFamily="18" charset="0"/>
              </a:defRPr>
            </a:pPr>
            <a:r>
              <a:t>纳斯达克</a:t>
            </a:r>
          </a:p>
        </p:txBody>
      </p:sp>
      <p:sp>
        <p:nvSpPr>
          <p:cNvPr id="4" name="文本框 3">
            <a:extLst>
              <a:ext uri="{FF2B5EF4-FFF2-40B4-BE49-F238E27FC236}">
                <a16:creationId xmlns:a16="http://schemas.microsoft.com/office/drawing/2014/main" id="{40B91A28-1E78-03B1-B142-F5B1F1BCE74A}"/>
              </a:ext>
            </a:extLst>
          </p:cNvPr>
          <p:cNvSpPr txBox="1"/>
          <p:nvPr/>
        </p:nvSpPr>
        <p:spPr>
          <a:xfrm>
            <a:off x="3648135" y="6588222"/>
            <a:ext cx="386679" cy="107722"/>
          </a:xfrm>
          <a:prstGeom prst="rect">
            <a:avLst/>
          </a:prstGeom>
          <a:noFill/>
        </p:spPr>
        <p:txBody>
          <a:bodyPr wrap="square" lIns="0" tIns="0" rIns="0" bIns="0">
            <a:spAutoFit/>
          </a:bodyPr>
          <a:lstStyle/>
          <a:p>
            <a:pPr>
              <a:defRPr sz="700">
                <a:latin typeface="Times New Roman" panose="02020603050405020304" pitchFamily="18" charset="0"/>
                <a:cs typeface="Times New Roman" panose="02020603050405020304" pitchFamily="18" charset="0"/>
              </a:defRPr>
            </a:pPr>
            <a:r>
              <a:t>标准普尔 500 指数</a:t>
            </a:r>
          </a:p>
        </p:txBody>
      </p:sp>
      <p:sp>
        <p:nvSpPr>
          <p:cNvPr id="6" name="文本框 5">
            <a:extLst>
              <a:ext uri="{FF2B5EF4-FFF2-40B4-BE49-F238E27FC236}">
                <a16:creationId xmlns:a16="http://schemas.microsoft.com/office/drawing/2014/main" id="{70DE51E2-17B0-036F-3D9F-29B82298ABBC}"/>
              </a:ext>
            </a:extLst>
          </p:cNvPr>
          <p:cNvSpPr txBox="1"/>
          <p:nvPr/>
        </p:nvSpPr>
        <p:spPr>
          <a:xfrm>
            <a:off x="4148207" y="6594847"/>
            <a:ext cx="499994" cy="100027"/>
          </a:xfrm>
          <a:prstGeom prst="rect">
            <a:avLst/>
          </a:prstGeom>
          <a:noFill/>
        </p:spPr>
        <p:txBody>
          <a:bodyPr wrap="square" lIns="0" tIns="0" rIns="0" bIns="0">
            <a:spAutoFit/>
          </a:bodyPr>
          <a:lstStyle/>
          <a:p>
            <a:pPr>
              <a:defRPr sz="650">
                <a:latin typeface="Times New Roman" panose="02020603050405020304" pitchFamily="18" charset="0"/>
                <a:cs typeface="Times New Roman" panose="02020603050405020304" pitchFamily="18" charset="0"/>
              </a:defRPr>
            </a:pPr>
            <a:r>
              <a:t>互联网索引</a:t>
            </a:r>
          </a:p>
        </p:txBody>
      </p:sp>
    </p:spTree>
    <p:extLst>
      <p:ext uri="{BB962C8B-B14F-4D97-AF65-F5344CB8AC3E}">
        <p14:creationId xmlns:p14="http://schemas.microsoft.com/office/powerpoint/2010/main" val="2411663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4"/>
          <p:cNvSpPr>
            <a:spLocks noGrp="1"/>
          </p:cNvSpPr>
          <p:nvPr>
            <p:ph type="sldNum" sz="quarter" idx="11"/>
          </p:nvPr>
        </p:nvSpPr>
        <p:spPr>
          <a:noFill/>
        </p:spPr>
        <p:txBody>
          <a:bodyPr/>
          <a:lstStyle/>
          <a:p>
            <a:fld id="{BC15BE3F-D66A-4762-B30A-AA597E11643D}" type="slidenum">
              <a:rPr lang="en-GB" smtClean="0"/>
              <a:t>18</a:t>
            </a:fld>
          </a:p>
        </p:txBody>
      </p:sp>
      <p:sp>
        <p:nvSpPr>
          <p:cNvPr id="53251" name="Rectangle 2"/>
          <p:cNvSpPr>
            <a:spLocks noGrp="1" noChangeArrowheads="1"/>
          </p:cNvSpPr>
          <p:nvPr>
            <p:ph type="title"/>
          </p:nvPr>
        </p:nvSpPr>
        <p:spPr/>
        <p:txBody>
          <a:bodyPr/>
          <a:lstStyle/>
          <a:p>
            <a:r>
              <a:t>保守主义、信念坚守</a:t>
            </a:r>
          </a:p>
        </p:txBody>
      </p:sp>
      <p:sp>
        <p:nvSpPr>
          <p:cNvPr id="53252" name="Rectangle 3"/>
          <p:cNvSpPr>
            <a:spLocks noGrp="1" noChangeArrowheads="1"/>
          </p:cNvSpPr>
          <p:nvPr>
            <p:ph type="body" idx="1"/>
          </p:nvPr>
        </p:nvSpPr>
        <p:spPr/>
        <p:txBody>
          <a:bodyPr/>
          <a:lstStyle/>
          <a:p>
            <a:r>
              <a:t>保守主义和信念坚持预示着投资者对重要新闻公告的反应可能会比较迟缓</a:t>
            </a:r>
          </a:p>
          <a:p>
            <a:pPr lvl="1"/>
            <a:r>
              <a:t>例如，收益公告</a:t>
            </a:r>
          </a:p>
          <a:p>
            <a:pPr marL="0" indent="0">
              <a:buNone/>
            </a:pPr>
          </a:p>
          <a:p>
            <a:pPr lvl="1"/>
          </a:p>
          <a:p>
            <a:pPr lvl="1"/>
          </a:p>
          <a:p>
            <a:pPr lvl="1"/>
          </a:p>
          <a:p>
            <a:pPr lvl="1"/>
          </a:p>
          <a:p>
            <a:pPr lvl="1"/>
          </a:p>
          <a:p>
            <a:pPr marL="0" indent="0">
              <a:buNone/>
            </a:pPr>
          </a:p>
          <a:p/>
          <a:p>
            <a:r>
              <a:t>从历史上看，确实有证据表明，投资者对盈利公告的反应不足</a:t>
            </a:r>
          </a:p>
          <a:p>
            <a:pPr lvl="1"/>
            <a:r>
              <a:t>“盈利公告后漂移” (Bernard and Thomas, 1989)</a:t>
            </a:r>
          </a:p>
          <a:p>
            <a:pPr>
              <a:buFont typeface="Symbol" pitchFamily="18" charset="2"/>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C24D55CF-3544-43B1-A664-6AC6C6B76ACE}" type="slidenum">
              <a:rPr lang="en-GB"/>
              <a:t>1</a:t>
            </a:fld>
          </a:p>
        </p:txBody>
      </p:sp>
      <p:sp>
        <p:nvSpPr>
          <p:cNvPr id="117762" name="Rectangle 2"/>
          <p:cNvSpPr>
            <a:spLocks noGrp="1" noChangeArrowheads="1"/>
          </p:cNvSpPr>
          <p:nvPr>
            <p:ph type="title"/>
          </p:nvPr>
        </p:nvSpPr>
        <p:spPr/>
        <p:txBody>
          <a:bodyPr/>
          <a:lstStyle/>
          <a:p>
            <a:r>
              <a:t>心理学与金融</a:t>
            </a:r>
          </a:p>
        </p:txBody>
      </p:sp>
      <p:sp>
        <p:nvSpPr>
          <p:cNvPr id="117763" name="Rectangle 3"/>
          <p:cNvSpPr>
            <a:spLocks noGrp="1" noChangeArrowheads="1"/>
          </p:cNvSpPr>
          <p:nvPr>
            <p:ph type="body" idx="1"/>
          </p:nvPr>
        </p:nvSpPr>
        <p:spPr/>
        <p:txBody>
          <a:bodyPr/>
          <a:lstStyle/>
          <a:p>
            <a:r>
              <a:t>心理学可以帮助我们更好地理解哪些金融现象？</a:t>
            </a:r>
          </a:p>
          <a:p>
            <a:pPr lvl="1">
              <a:buFontTx/>
              <a:buNone/>
            </a:pPr>
          </a:p>
          <a:p>
            <a:pPr>
              <a:buNone/>
              <a:defRPr i="1"/>
            </a:pPr>
            <a:r>
              <a:t>决策心理学</a:t>
            </a:r>
          </a:p>
          <a:p>
            <a:r>
              <a:t>关键思想：</a:t>
            </a:r>
          </a:p>
          <a:p>
            <a:pPr lvl="1"/>
            <a:r>
              <a:t>前景理论</a:t>
            </a:r>
          </a:p>
          <a:p>
            <a:pPr lvl="1"/>
            <a:r>
              <a:t>歧义厌恶</a:t>
            </a:r>
          </a:p>
          <a:p>
            <a:pPr>
              <a:buFont typeface="Symbol" pitchFamily="18" charset="2"/>
              <a:buNone/>
              <a:defRPr i="1"/>
            </a:pPr>
            <a:r>
              <a:t>信仰心理学</a:t>
            </a:r>
          </a:p>
          <a:p>
            <a:r>
              <a:t>关键思想：</a:t>
            </a:r>
          </a:p>
          <a:p>
            <a:pPr lvl="1"/>
            <a:r>
              <a:t>相信小数定律</a:t>
            </a:r>
          </a:p>
          <a:p>
            <a:pPr lvl="1"/>
            <a:r>
              <a:t>保守主义</a:t>
            </a:r>
          </a:p>
          <a:p>
            <a:pPr lvl="1"/>
            <a:r>
              <a:t>信念坚持和确认偏差</a:t>
            </a:r>
          </a:p>
          <a:p>
            <a:pPr lvl="1"/>
            <a:r>
              <a:t>可用性启发式</a:t>
            </a:r>
          </a:p>
          <a:p>
            <a:pPr lvl="1"/>
            <a:r>
              <a:t>过度自信</a:t>
            </a:r>
          </a:p>
          <a:p>
            <a:pPr lvl="1"/>
            <a:r>
              <a:t>情感的影响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1558CD4E-1C5C-4A87-AF89-503CBA90F197}" type="slidenum">
              <a:rPr lang="en-GB"/>
              <a:t>19</a:t>
            </a:fld>
          </a:p>
        </p:txBody>
      </p:sp>
      <p:sp>
        <p:nvSpPr>
          <p:cNvPr id="282626" name="Rectangle 2"/>
          <p:cNvSpPr>
            <a:spLocks noGrp="1" noChangeArrowheads="1"/>
          </p:cNvSpPr>
          <p:nvPr>
            <p:ph type="title"/>
          </p:nvPr>
        </p:nvSpPr>
        <p:spPr/>
        <p:txBody>
          <a:bodyPr/>
          <a:lstStyle/>
          <a:p>
            <a:r>
              <a:t>保守主义、信念坚守</a:t>
            </a:r>
          </a:p>
        </p:txBody>
      </p:sp>
      <p:sp>
        <p:nvSpPr>
          <p:cNvPr id="282627" name="Rectangle 3"/>
          <p:cNvSpPr>
            <a:spLocks noGrp="1" noChangeArrowheads="1"/>
          </p:cNvSpPr>
          <p:nvPr>
            <p:ph type="body" idx="1"/>
          </p:nvPr>
        </p:nvSpPr>
        <p:spPr/>
        <p:txBody>
          <a:bodyPr/>
          <a:lstStyle/>
          <a:p>
            <a:pPr>
              <a:buFont typeface="Symbol" pitchFamily="18" charset="2"/>
              <a:buNone/>
              <a:defRPr i="1"/>
            </a:pPr>
            <a:r>
              <a:t>盈利公告发布后的漂移</a:t>
            </a:r>
          </a:p>
          <a:p>
            <a:r>
              <a:t>根据公司最近公布的盈利意外程度对它们进行排名</a:t>
            </a:r>
          </a:p>
          <a:p>
            <a:pPr lvl="1"/>
            <a:r>
              <a:t>出现正面（负面）意外的公司随后表现良好（不佳）</a:t>
            </a:r>
          </a:p>
          <a:p>
            <a:pPr lvl="1"/>
            <a:r>
              <a:t>从理性金融角度很难解释</a:t>
            </a:r>
          </a:p>
          <a:p/>
          <a:p/>
          <a:p/>
          <a:p/>
          <a:p/>
          <a:p>
            <a:pPr>
              <a:buFont typeface="Symbol" pitchFamily="18" charset="2"/>
              <a:buNone/>
            </a:pPr>
          </a:p>
          <a:p>
            <a:pPr>
              <a:buFont typeface="Symbol" pitchFamily="18" charset="2"/>
              <a:buNone/>
            </a:pPr>
          </a:p>
        </p:txBody>
      </p:sp>
      <p:pic>
        <p:nvPicPr>
          <p:cNvPr id="282628" name="Picture 4"/>
          <p:cNvPicPr>
            <a:picLocks noChangeAspect="1" noChangeArrowheads="1"/>
          </p:cNvPicPr>
          <p:nvPr/>
        </p:nvPicPr>
        <p:blipFill>
          <a:blip r:embed="rId2" cstate="print"/>
          <a:srcRect l="9015" t="6580" r="3606" b="4935"/>
          <a:stretch>
            <a:fillRect/>
          </a:stretch>
        </p:blipFill>
        <p:spPr bwMode="auto">
          <a:xfrm>
            <a:off x="2133600" y="4114800"/>
            <a:ext cx="3429000" cy="3657600"/>
          </a:xfrm>
          <a:prstGeom prst="rect">
            <a:avLst/>
          </a:prstGeom>
          <a:noFill/>
          <a:ln w="9525">
            <a:noFill/>
            <a:miter lim="800000"/>
            <a:headEnd/>
            <a:tailEnd/>
          </a:ln>
          <a:effectLst/>
        </p:spPr>
      </p:pic>
      <p:grpSp>
        <p:nvGrpSpPr>
          <p:cNvPr id="4" name="组合 3">
            <a:extLst>
              <a:ext uri="{FF2B5EF4-FFF2-40B4-BE49-F238E27FC236}">
                <a16:creationId xmlns:a16="http://schemas.microsoft.com/office/drawing/2014/main" id="{02673AC3-AA5A-8F22-EE43-DAB4F6969B54}"/>
              </a:ext>
            </a:extLst>
          </p:cNvPr>
          <p:cNvGrpSpPr/>
          <p:nvPr/>
        </p:nvGrpSpPr>
        <p:grpSpPr>
          <a:xfrm>
            <a:off x="2349132" y="4213405"/>
            <a:ext cx="3253517" cy="3578295"/>
            <a:chOff x="2349132" y="4213405"/>
            <a:chExt cx="3253517" cy="3578295"/>
          </a:xfrm>
        </p:grpSpPr>
        <p:sp>
          <p:nvSpPr>
            <p:cNvPr id="2" name="文本框 1">
              <a:extLst>
                <a:ext uri="{FF2B5EF4-FFF2-40B4-BE49-F238E27FC236}">
                  <a16:creationId xmlns:a16="http://schemas.microsoft.com/office/drawing/2014/main" id="{2E616E07-E81C-9C59-5B18-1C20A4A57277}"/>
                </a:ext>
              </a:extLst>
            </p:cNvPr>
            <p:cNvSpPr txBox="1"/>
            <p:nvPr/>
          </p:nvSpPr>
          <p:spPr>
            <a:xfrm>
              <a:off x="2362200" y="4213405"/>
              <a:ext cx="1066800" cy="107722"/>
            </a:xfrm>
            <a:prstGeom prst="rect">
              <a:avLst/>
            </a:prstGeom>
            <a:noFill/>
          </p:spPr>
          <p:txBody>
            <a:bodyPr wrap="square" lIns="0" tIns="0" rIns="0" bIns="0">
              <a:spAutoFit/>
            </a:bodyPr>
            <a:lstStyle/>
            <a:p>
              <a:pPr algn="ctr">
                <a:defRPr sz="700">
                  <a:latin typeface="Arial" panose="020B0604020202020204" pitchFamily="34" charset="0"/>
                  <a:cs typeface="Arial" panose="020B0604020202020204" pitchFamily="34" charset="0"/>
                </a:defRPr>
              </a:pPr>
              <a:r>
                <a:t>预公告期</a:t>
              </a:r>
            </a:p>
          </p:txBody>
        </p:sp>
        <p:sp>
          <p:nvSpPr>
            <p:cNvPr id="3" name="文本框 2">
              <a:extLst>
                <a:ext uri="{FF2B5EF4-FFF2-40B4-BE49-F238E27FC236}">
                  <a16:creationId xmlns:a16="http://schemas.microsoft.com/office/drawing/2014/main" id="{12F166A8-A27E-B0B4-6C91-90C575A943BA}"/>
                </a:ext>
              </a:extLst>
            </p:cNvPr>
            <p:cNvSpPr txBox="1"/>
            <p:nvPr/>
          </p:nvSpPr>
          <p:spPr>
            <a:xfrm>
              <a:off x="3536499" y="4267266"/>
              <a:ext cx="383546" cy="215444"/>
            </a:xfrm>
            <a:prstGeom prst="rect">
              <a:avLst/>
            </a:prstGeom>
            <a:noFill/>
          </p:spPr>
          <p:txBody>
            <a:bodyPr wrap="square" lIns="0" tIns="0" rIns="0" bIns="0">
              <a:spAutoFit/>
            </a:bodyPr>
            <a:lstStyle/>
            <a:p>
              <a:pPr algn="ctr">
                <a:spcBef>
                  <a:spcPts val="0"/>
                </a:spcBef>
                <a:defRPr sz="700">
                  <a:latin typeface="Arial" panose="020B0604020202020204" pitchFamily="34" charset="0"/>
                  <a:cs typeface="Arial" panose="020B0604020202020204" pitchFamily="34" charset="0"/>
                </a:defRPr>
              </a:pPr>
              <a:r>
                <a:t>SUE十分位数</a:t>
              </a:r>
            </a:p>
          </p:txBody>
        </p:sp>
        <p:sp>
          <p:nvSpPr>
            <p:cNvPr id="5" name="文本框 4">
              <a:extLst>
                <a:ext uri="{FF2B5EF4-FFF2-40B4-BE49-F238E27FC236}">
                  <a16:creationId xmlns:a16="http://schemas.microsoft.com/office/drawing/2014/main" id="{F52A7331-DC9B-E560-C925-C92B0250213C}"/>
                </a:ext>
              </a:extLst>
            </p:cNvPr>
            <p:cNvSpPr txBox="1"/>
            <p:nvPr/>
          </p:nvSpPr>
          <p:spPr>
            <a:xfrm>
              <a:off x="5219103" y="4815700"/>
              <a:ext cx="383546" cy="215444"/>
            </a:xfrm>
            <a:prstGeom prst="rect">
              <a:avLst/>
            </a:prstGeom>
            <a:noFill/>
          </p:spPr>
          <p:txBody>
            <a:bodyPr wrap="square" lIns="0" tIns="0" rIns="0" bIns="0">
              <a:spAutoFit/>
            </a:bodyPr>
            <a:lstStyle/>
            <a:p>
              <a:pPr algn="ctr">
                <a:spcBef>
                  <a:spcPts val="0"/>
                </a:spcBef>
                <a:defRPr sz="700">
                  <a:latin typeface="Arial" panose="020B0604020202020204" pitchFamily="34" charset="0"/>
                  <a:cs typeface="Arial" panose="020B0604020202020204" pitchFamily="34" charset="0"/>
                </a:defRPr>
              </a:pPr>
              <a:r>
                <a:t>SUE十分位数</a:t>
              </a:r>
            </a:p>
          </p:txBody>
        </p:sp>
        <p:sp>
          <p:nvSpPr>
            <p:cNvPr id="12" name="文本框 11">
              <a:extLst>
                <a:ext uri="{FF2B5EF4-FFF2-40B4-BE49-F238E27FC236}">
                  <a16:creationId xmlns:a16="http://schemas.microsoft.com/office/drawing/2014/main" id="{8B8977E2-6419-BDD6-4ECA-74272ECA0B3E}"/>
                </a:ext>
              </a:extLst>
            </p:cNvPr>
            <p:cNvSpPr txBox="1"/>
            <p:nvPr/>
          </p:nvSpPr>
          <p:spPr>
            <a:xfrm>
              <a:off x="4061274" y="4228845"/>
              <a:ext cx="1066800" cy="107722"/>
            </a:xfrm>
            <a:prstGeom prst="rect">
              <a:avLst/>
            </a:prstGeom>
            <a:noFill/>
          </p:spPr>
          <p:txBody>
            <a:bodyPr wrap="square" lIns="0" tIns="0" rIns="0" bIns="0">
              <a:spAutoFit/>
            </a:bodyPr>
            <a:lstStyle/>
            <a:p>
              <a:pPr algn="ctr">
                <a:defRPr sz="700">
                  <a:latin typeface="Arial" panose="020B0604020202020204" pitchFamily="34" charset="0"/>
                  <a:cs typeface="Arial" panose="020B0604020202020204" pitchFamily="34" charset="0"/>
                </a:defRPr>
              </a:pPr>
              <a:r>
                <a:t>公告后时期</a:t>
              </a:r>
            </a:p>
          </p:txBody>
        </p:sp>
        <p:sp>
          <p:nvSpPr>
            <p:cNvPr id="13" name="文本框 12">
              <a:extLst>
                <a:ext uri="{FF2B5EF4-FFF2-40B4-BE49-F238E27FC236}">
                  <a16:creationId xmlns:a16="http://schemas.microsoft.com/office/drawing/2014/main" id="{5E6E0B26-7BFC-DC19-C472-B63419B1ED6B}"/>
                </a:ext>
              </a:extLst>
            </p:cNvPr>
            <p:cNvSpPr txBox="1"/>
            <p:nvPr/>
          </p:nvSpPr>
          <p:spPr>
            <a:xfrm>
              <a:off x="2349132" y="7683978"/>
              <a:ext cx="2856903" cy="107722"/>
            </a:xfrm>
            <a:prstGeom prst="rect">
              <a:avLst/>
            </a:prstGeom>
            <a:noFill/>
          </p:spPr>
          <p:txBody>
            <a:bodyPr wrap="square" lIns="0" tIns="0" rIns="0" bIns="0">
              <a:spAutoFit/>
            </a:bodyPr>
            <a:lstStyle/>
            <a:p>
              <a:pPr algn="ctr">
                <a:defRPr sz="700">
                  <a:latin typeface="Arial" panose="020B0604020202020204" pitchFamily="34" charset="0"/>
                  <a:cs typeface="Arial" panose="020B0604020202020204" pitchFamily="34" charset="0"/>
                </a:defRPr>
              </a:pPr>
              <a:r>
                <a:t>相对于收益公告日的交易日事件时间</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C466C005-6A6E-4583-B42C-8E2C5DCBEA9B}" type="slidenum">
              <a:rPr lang="en-GB"/>
              <a:t>20</a:t>
            </a:fld>
          </a:p>
        </p:txBody>
      </p:sp>
      <p:sp>
        <p:nvSpPr>
          <p:cNvPr id="246786" name="Rectangle 2"/>
          <p:cNvSpPr>
            <a:spLocks noGrp="1" noChangeArrowheads="1"/>
          </p:cNvSpPr>
          <p:nvPr>
            <p:ph type="title"/>
          </p:nvPr>
        </p:nvSpPr>
        <p:spPr/>
        <p:txBody>
          <a:bodyPr/>
          <a:lstStyle/>
          <a:p>
            <a:r>
              <a:t>过度自信</a:t>
            </a:r>
          </a:p>
        </p:txBody>
      </p:sp>
      <p:sp>
        <p:nvSpPr>
          <p:cNvPr id="246787" name="Rectangle 3"/>
          <p:cNvSpPr>
            <a:spLocks noGrp="1" noChangeArrowheads="1"/>
          </p:cNvSpPr>
          <p:nvPr>
            <p:ph type="body" idx="1"/>
          </p:nvPr>
        </p:nvSpPr>
        <p:spPr/>
        <p:txBody>
          <a:bodyPr/>
          <a:lstStyle/>
          <a:p>
            <a:r>
              <a:t>过度自信意味着</a:t>
            </a:r>
          </a:p>
          <a:p>
            <a:pPr lvl="1"/>
            <a:r>
              <a:t>对自己预测的准确性过度自信</a:t>
            </a:r>
          </a:p>
          <a:p>
            <a:pPr lvl="1"/>
            <a:r>
              <a:t>对自己的能力和前景过于乐观</a:t>
            </a:r>
          </a:p>
          <a:p>
            <a:r>
              <a:t>它与多种金融现象有关</a:t>
            </a:r>
          </a:p>
          <a:p>
            <a:pPr lvl="1"/>
            <a:r>
              <a:t>一些投资者的过度交易，以及更普遍的金融市场交易量过大</a:t>
            </a:r>
          </a:p>
          <a:p>
            <a:pPr lvl="1"/>
            <a:r>
              <a:t>主动管理的偏好</a:t>
            </a:r>
          </a:p>
          <a:p>
            <a:pPr lvl="1"/>
            <a:r>
              <a:t>并购活动过度</a:t>
            </a:r>
          </a:p>
          <a:p>
            <a:pPr lvl="1"/>
            <a:r>
              <a:t>定价过高和泡沫</a:t>
            </a:r>
          </a:p>
          <a:p>
            <a:pPr lvl="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645B2A10-BB53-4ED9-B682-5D97ED6E6F57}" type="slidenum">
              <a:rPr lang="en-GB"/>
              <a:t>21</a:t>
            </a:fld>
          </a:p>
        </p:txBody>
      </p:sp>
      <p:sp>
        <p:nvSpPr>
          <p:cNvPr id="241666" name="Rectangle 2"/>
          <p:cNvSpPr>
            <a:spLocks noGrp="1" noChangeArrowheads="1"/>
          </p:cNvSpPr>
          <p:nvPr>
            <p:ph type="title"/>
          </p:nvPr>
        </p:nvSpPr>
        <p:spPr/>
        <p:txBody>
          <a:bodyPr/>
          <a:lstStyle/>
          <a:p>
            <a:r>
              <a:t>过度自信</a:t>
            </a:r>
          </a:p>
        </p:txBody>
      </p:sp>
      <p:sp>
        <p:nvSpPr>
          <p:cNvPr id="241667" name="Rectangle 3"/>
          <p:cNvSpPr>
            <a:spLocks noGrp="1" noChangeArrowheads="1"/>
          </p:cNvSpPr>
          <p:nvPr>
            <p:ph type="body" sz="half" idx="1"/>
          </p:nvPr>
        </p:nvSpPr>
        <p:spPr>
          <a:xfrm>
            <a:off x="969963" y="1727200"/>
            <a:ext cx="5278437" cy="2921000"/>
          </a:xfrm>
        </p:spPr>
        <p:txBody>
          <a:bodyPr/>
          <a:lstStyle/>
          <a:p>
            <a:pPr>
              <a:buFont typeface="Symbol" pitchFamily="18" charset="2"/>
              <a:buNone/>
              <a:defRPr i="1"/>
            </a:pPr>
            <a:r>
              <a:t>过度交易</a:t>
            </a:r>
          </a:p>
          <a:p>
            <a:r>
              <a:t>Barber 和 Odean (2000) 使用一家大型折扣经纪公司六年的数据发现，平均而言，个人的表现低于一系列基准</a:t>
            </a:r>
          </a:p>
          <a:p>
            <a:pPr lvl="1">
              <a:defRPr sz="1800"/>
            </a:pPr>
            <a:r>
              <a:t>交易最多的人，表现最差</a:t>
            </a:r>
          </a:p>
          <a:p>
            <a:r>
              <a:t>过度自信提供了一种可能的解释</a:t>
            </a:r>
          </a:p>
        </p:txBody>
      </p:sp>
      <p:pic>
        <p:nvPicPr>
          <p:cNvPr id="241668" name="Picture 4" descr="barchart"/>
          <p:cNvPicPr>
            <a:picLocks noGrp="1" noChangeAspect="1" noChangeArrowheads="1"/>
          </p:cNvPicPr>
          <p:nvPr>
            <p:ph sz="half" idx="2"/>
          </p:nvPr>
        </p:nvPicPr>
        <p:blipFill>
          <a:blip r:embed="rId2" cstate="print"/>
          <a:srcRect/>
          <a:stretch>
            <a:fillRect/>
          </a:stretch>
        </p:blipFill>
        <p:spPr bwMode="auto">
          <a:xfrm>
            <a:off x="1143000" y="4648200"/>
            <a:ext cx="4953000" cy="3200400"/>
          </a:xfrm>
          <a:noFill/>
          <a:ln/>
        </p:spPr>
      </p:pic>
      <p:grpSp>
        <p:nvGrpSpPr>
          <p:cNvPr id="15" name="组合 14">
            <a:extLst>
              <a:ext uri="{FF2B5EF4-FFF2-40B4-BE49-F238E27FC236}">
                <a16:creationId xmlns:a16="http://schemas.microsoft.com/office/drawing/2014/main" id="{92FF8C92-346A-2F43-D5F7-8EFAD2B9BDFE}"/>
              </a:ext>
            </a:extLst>
          </p:cNvPr>
          <p:cNvGrpSpPr/>
          <p:nvPr/>
        </p:nvGrpSpPr>
        <p:grpSpPr>
          <a:xfrm>
            <a:off x="1284180" y="4908200"/>
            <a:ext cx="4564905" cy="2890212"/>
            <a:chOff x="1284180" y="4908200"/>
            <a:chExt cx="4564905" cy="2890212"/>
          </a:xfrm>
        </p:grpSpPr>
        <p:sp>
          <p:nvSpPr>
            <p:cNvPr id="2" name="文本框 1">
              <a:extLst>
                <a:ext uri="{FF2B5EF4-FFF2-40B4-BE49-F238E27FC236}">
                  <a16:creationId xmlns:a16="http://schemas.microsoft.com/office/drawing/2014/main" id="{FDAE3573-CA78-CC7F-89EF-DABC19BFAAA1}"/>
                </a:ext>
              </a:extLst>
            </p:cNvPr>
            <p:cNvSpPr txBox="1"/>
            <p:nvPr/>
          </p:nvSpPr>
          <p:spPr>
            <a:xfrm>
              <a:off x="5216223" y="4908200"/>
              <a:ext cx="574977" cy="323165"/>
            </a:xfrm>
            <a:prstGeom prst="rect">
              <a:avLst/>
            </a:prstGeom>
            <a:noFill/>
          </p:spPr>
          <p:txBody>
            <a:bodyPr wrap="square" lIns="0" tIns="0" rIns="0" bIns="0">
              <a:spAutoFit/>
            </a:bodyPr>
            <a:lstStyle/>
            <a:p>
              <a:pPr>
                <a:spcBef>
                  <a:spcPts val="0"/>
                </a:spcBef>
                <a:defRPr sz="700">
                  <a:latin typeface="Arial" panose="020B0604020202020204" pitchFamily="34" charset="0"/>
                  <a:cs typeface="Arial" panose="020B0604020202020204" pitchFamily="34" charset="0"/>
                </a:defRPr>
              </a:pPr>
              <a:r>
                <a:t>总回报</a:t>
              </a:r>
            </a:p>
            <a:p>
              <a:pPr>
                <a:spcBef>
                  <a:spcPts val="0"/>
                </a:spcBef>
                <a:defRPr sz="700">
                  <a:latin typeface="Arial" panose="020B0604020202020204" pitchFamily="34" charset="0"/>
                  <a:cs typeface="Arial" panose="020B0604020202020204" pitchFamily="34" charset="0"/>
                </a:defRPr>
              </a:pPr>
              <a:r>
                <a:t>净回报</a:t>
              </a:r>
            </a:p>
            <a:p>
              <a:pPr>
                <a:spcBef>
                  <a:spcPts val="0"/>
                </a:spcBef>
                <a:defRPr sz="700">
                  <a:latin typeface="Arial" panose="020B0604020202020204" pitchFamily="34" charset="0"/>
                  <a:cs typeface="Arial" panose="020B0604020202020204" pitchFamily="34" charset="0"/>
                </a:defRPr>
              </a:pPr>
              <a:r>
                <a:t>周转</a:t>
              </a:r>
            </a:p>
          </p:txBody>
        </p:sp>
        <p:sp>
          <p:nvSpPr>
            <p:cNvPr id="3" name="文本框 2">
              <a:extLst>
                <a:ext uri="{FF2B5EF4-FFF2-40B4-BE49-F238E27FC236}">
                  <a16:creationId xmlns:a16="http://schemas.microsoft.com/office/drawing/2014/main" id="{00CCBA18-60F4-D284-91BA-D870775E2439}"/>
                </a:ext>
              </a:extLst>
            </p:cNvPr>
            <p:cNvSpPr txBox="1"/>
            <p:nvPr/>
          </p:nvSpPr>
          <p:spPr>
            <a:xfrm>
              <a:off x="1616497" y="7393437"/>
              <a:ext cx="457200" cy="215444"/>
            </a:xfrm>
            <a:prstGeom prst="rect">
              <a:avLst/>
            </a:prstGeom>
            <a:noFill/>
          </p:spPr>
          <p:txBody>
            <a:bodyPr wrap="square" lIns="0" tIns="0" rIns="0" bIns="0">
              <a:spAutoFit/>
            </a:bodyPr>
            <a:lstStyle/>
            <a:p>
              <a:pPr algn="ctr">
                <a:spcBef>
                  <a:spcPts val="0"/>
                </a:spcBef>
                <a:defRPr sz="700">
                  <a:latin typeface="Arial" panose="020B0604020202020204" pitchFamily="34" charset="0"/>
                  <a:cs typeface="Arial" panose="020B0604020202020204" pitchFamily="34" charset="0"/>
                </a:defRPr>
              </a:pPr>
              <a:r>
                <a:t>1（低营业额）</a:t>
              </a:r>
            </a:p>
          </p:txBody>
        </p:sp>
        <p:sp>
          <p:nvSpPr>
            <p:cNvPr id="4" name="文本框 3">
              <a:extLst>
                <a:ext uri="{FF2B5EF4-FFF2-40B4-BE49-F238E27FC236}">
                  <a16:creationId xmlns:a16="http://schemas.microsoft.com/office/drawing/2014/main" id="{83DEABEB-DC91-1DD5-EA60-5F5E76AB960B}"/>
                </a:ext>
              </a:extLst>
            </p:cNvPr>
            <p:cNvSpPr txBox="1"/>
            <p:nvPr/>
          </p:nvSpPr>
          <p:spPr>
            <a:xfrm>
              <a:off x="2207763" y="7397511"/>
              <a:ext cx="228600" cy="107722"/>
            </a:xfrm>
            <a:prstGeom prst="rect">
              <a:avLst/>
            </a:prstGeom>
            <a:noFill/>
          </p:spPr>
          <p:txBody>
            <a:bodyPr wrap="square" lIns="0" tIns="0" rIns="0" bIns="0">
              <a:spAutoFit/>
            </a:bodyPr>
            <a:lstStyle/>
            <a:p>
              <a:pPr algn="ctr">
                <a:spcBef>
                  <a:spcPts val="0"/>
                </a:spcBef>
                <a:defRPr sz="700">
                  <a:latin typeface="Arial" panose="020B0604020202020204" pitchFamily="34" charset="0"/>
                  <a:cs typeface="Arial" panose="020B0604020202020204" pitchFamily="34" charset="0"/>
                </a:defRPr>
              </a:pPr>
              <a:r>
                <a:t>2</a:t>
              </a:r>
            </a:p>
          </p:txBody>
        </p:sp>
        <p:sp>
          <p:nvSpPr>
            <p:cNvPr id="5" name="文本框 4">
              <a:extLst>
                <a:ext uri="{FF2B5EF4-FFF2-40B4-BE49-F238E27FC236}">
                  <a16:creationId xmlns:a16="http://schemas.microsoft.com/office/drawing/2014/main" id="{65CE0DDD-9210-8C15-3735-5B662606A1A4}"/>
                </a:ext>
              </a:extLst>
            </p:cNvPr>
            <p:cNvSpPr txBox="1"/>
            <p:nvPr/>
          </p:nvSpPr>
          <p:spPr>
            <a:xfrm>
              <a:off x="2681259" y="7399547"/>
              <a:ext cx="228600" cy="107722"/>
            </a:xfrm>
            <a:prstGeom prst="rect">
              <a:avLst/>
            </a:prstGeom>
            <a:noFill/>
          </p:spPr>
          <p:txBody>
            <a:bodyPr wrap="square" lIns="0" tIns="0" rIns="0" bIns="0">
              <a:spAutoFit/>
            </a:bodyPr>
            <a:lstStyle/>
            <a:p>
              <a:pPr algn="ctr">
                <a:spcBef>
                  <a:spcPts val="0"/>
                </a:spcBef>
                <a:defRPr sz="700">
                  <a:latin typeface="Arial" panose="020B0604020202020204" pitchFamily="34" charset="0"/>
                  <a:cs typeface="Arial" panose="020B0604020202020204" pitchFamily="34" charset="0"/>
                </a:defRPr>
              </a:pPr>
              <a:r>
                <a:t>3</a:t>
              </a:r>
            </a:p>
          </p:txBody>
        </p:sp>
        <p:sp>
          <p:nvSpPr>
            <p:cNvPr id="7" name="文本框 6">
              <a:extLst>
                <a:ext uri="{FF2B5EF4-FFF2-40B4-BE49-F238E27FC236}">
                  <a16:creationId xmlns:a16="http://schemas.microsoft.com/office/drawing/2014/main" id="{41EF6274-57FF-9EF0-C8A0-8C8F285696FC}"/>
                </a:ext>
              </a:extLst>
            </p:cNvPr>
            <p:cNvSpPr txBox="1"/>
            <p:nvPr/>
          </p:nvSpPr>
          <p:spPr>
            <a:xfrm>
              <a:off x="3154755" y="7399547"/>
              <a:ext cx="228600" cy="107722"/>
            </a:xfrm>
            <a:prstGeom prst="rect">
              <a:avLst/>
            </a:prstGeom>
            <a:noFill/>
          </p:spPr>
          <p:txBody>
            <a:bodyPr wrap="square" lIns="0" tIns="0" rIns="0" bIns="0">
              <a:spAutoFit/>
            </a:bodyPr>
            <a:lstStyle/>
            <a:p>
              <a:pPr algn="ctr">
                <a:spcBef>
                  <a:spcPts val="0"/>
                </a:spcBef>
                <a:defRPr sz="700">
                  <a:latin typeface="Arial" panose="020B0604020202020204" pitchFamily="34" charset="0"/>
                  <a:cs typeface="Arial" panose="020B0604020202020204" pitchFamily="34" charset="0"/>
                </a:defRPr>
              </a:pPr>
              <a:r>
                <a:t>4</a:t>
              </a:r>
            </a:p>
          </p:txBody>
        </p:sp>
        <p:sp>
          <p:nvSpPr>
            <p:cNvPr id="10" name="文本框 9">
              <a:extLst>
                <a:ext uri="{FF2B5EF4-FFF2-40B4-BE49-F238E27FC236}">
                  <a16:creationId xmlns:a16="http://schemas.microsoft.com/office/drawing/2014/main" id="{2DA9C984-A90C-BDF9-B609-205E42CD03D1}"/>
                </a:ext>
              </a:extLst>
            </p:cNvPr>
            <p:cNvSpPr txBox="1"/>
            <p:nvPr/>
          </p:nvSpPr>
          <p:spPr>
            <a:xfrm>
              <a:off x="3506727" y="7396832"/>
              <a:ext cx="457200" cy="215444"/>
            </a:xfrm>
            <a:prstGeom prst="rect">
              <a:avLst/>
            </a:prstGeom>
            <a:noFill/>
          </p:spPr>
          <p:txBody>
            <a:bodyPr wrap="square" lIns="0" tIns="0" rIns="0" bIns="0">
              <a:spAutoFit/>
            </a:bodyPr>
            <a:lstStyle/>
            <a:p>
              <a:pPr algn="ctr">
                <a:spcBef>
                  <a:spcPts val="0"/>
                </a:spcBef>
                <a:defRPr sz="700">
                  <a:latin typeface="Arial" panose="020B0604020202020204" pitchFamily="34" charset="0"/>
                  <a:cs typeface="Arial" panose="020B0604020202020204" pitchFamily="34" charset="0"/>
                </a:defRPr>
              </a:pPr>
              <a:r>
                <a:t>5（高周转率）</a:t>
              </a:r>
            </a:p>
          </p:txBody>
        </p:sp>
        <p:sp>
          <p:nvSpPr>
            <p:cNvPr id="11" name="文本框 10">
              <a:extLst>
                <a:ext uri="{FF2B5EF4-FFF2-40B4-BE49-F238E27FC236}">
                  <a16:creationId xmlns:a16="http://schemas.microsoft.com/office/drawing/2014/main" id="{3EE337F8-5D82-3308-8F90-C02E53C89699}"/>
                </a:ext>
              </a:extLst>
            </p:cNvPr>
            <p:cNvSpPr txBox="1"/>
            <p:nvPr/>
          </p:nvSpPr>
          <p:spPr>
            <a:xfrm>
              <a:off x="4449306" y="7395474"/>
              <a:ext cx="457200" cy="215444"/>
            </a:xfrm>
            <a:prstGeom prst="rect">
              <a:avLst/>
            </a:prstGeom>
            <a:noFill/>
          </p:spPr>
          <p:txBody>
            <a:bodyPr wrap="square" lIns="0" tIns="0" rIns="0" bIns="0">
              <a:spAutoFit/>
            </a:bodyPr>
            <a:lstStyle/>
            <a:p>
              <a:pPr algn="ctr">
                <a:spcBef>
                  <a:spcPts val="0"/>
                </a:spcBef>
                <a:defRPr sz="700">
                  <a:latin typeface="Arial" panose="020B0604020202020204" pitchFamily="34" charset="0"/>
                  <a:cs typeface="Arial" panose="020B0604020202020204" pitchFamily="34" charset="0"/>
                </a:defRPr>
              </a:pPr>
              <a:r>
                <a:t>普通个人</a:t>
              </a:r>
            </a:p>
          </p:txBody>
        </p:sp>
        <p:sp>
          <p:nvSpPr>
            <p:cNvPr id="12" name="文本框 11">
              <a:extLst>
                <a:ext uri="{FF2B5EF4-FFF2-40B4-BE49-F238E27FC236}">
                  <a16:creationId xmlns:a16="http://schemas.microsoft.com/office/drawing/2014/main" id="{7B19FF0B-B8EB-65BA-FE8A-2EFD05BD636E}"/>
                </a:ext>
              </a:extLst>
            </p:cNvPr>
            <p:cNvSpPr txBox="1"/>
            <p:nvPr/>
          </p:nvSpPr>
          <p:spPr>
            <a:xfrm>
              <a:off x="5391885" y="7395474"/>
              <a:ext cx="457200" cy="323165"/>
            </a:xfrm>
            <a:prstGeom prst="rect">
              <a:avLst/>
            </a:prstGeom>
            <a:noFill/>
          </p:spPr>
          <p:txBody>
            <a:bodyPr wrap="square" lIns="0" tIns="0" rIns="0" bIns="0">
              <a:spAutoFit/>
            </a:bodyPr>
            <a:lstStyle/>
            <a:p>
              <a:pPr algn="ctr">
                <a:spcBef>
                  <a:spcPts val="0"/>
                </a:spcBef>
                <a:defRPr sz="700">
                  <a:latin typeface="Arial" panose="020B0604020202020204" pitchFamily="34" charset="0"/>
                  <a:cs typeface="Arial" panose="020B0604020202020204" pitchFamily="34" charset="0"/>
                </a:defRPr>
              </a:pPr>
              <a:r>
                <a:t>标准普尔 500 指数</a:t>
              </a:r>
            </a:p>
            <a:p>
              <a:pPr algn="ctr">
                <a:spcBef>
                  <a:spcPts val="0"/>
                </a:spcBef>
                <a:defRPr sz="700">
                  <a:latin typeface="Arial" panose="020B0604020202020204" pitchFamily="34" charset="0"/>
                  <a:cs typeface="Arial" panose="020B0604020202020204" pitchFamily="34" charset="0"/>
                </a:defRPr>
              </a:pPr>
              <a:r>
                <a:t>指数</a:t>
              </a:r>
            </a:p>
            <a:p>
              <a:pPr algn="ctr">
                <a:spcBef>
                  <a:spcPts val="0"/>
                </a:spcBef>
                <a:defRPr sz="700">
                  <a:latin typeface="Arial" panose="020B0604020202020204" pitchFamily="34" charset="0"/>
                  <a:cs typeface="Arial" panose="020B0604020202020204" pitchFamily="34" charset="0"/>
                </a:defRPr>
              </a:pPr>
              <a:r>
                <a:t>基金</a:t>
              </a:r>
            </a:p>
          </p:txBody>
        </p:sp>
        <p:sp>
          <p:nvSpPr>
            <p:cNvPr id="13" name="文本框 12">
              <a:extLst>
                <a:ext uri="{FF2B5EF4-FFF2-40B4-BE49-F238E27FC236}">
                  <a16:creationId xmlns:a16="http://schemas.microsoft.com/office/drawing/2014/main" id="{4A645237-F695-98DE-1BCC-DCA4D62FBFAC}"/>
                </a:ext>
              </a:extLst>
            </p:cNvPr>
            <p:cNvSpPr txBox="1"/>
            <p:nvPr/>
          </p:nvSpPr>
          <p:spPr>
            <a:xfrm>
              <a:off x="1565581" y="7682996"/>
              <a:ext cx="2549219" cy="115416"/>
            </a:xfrm>
            <a:prstGeom prst="rect">
              <a:avLst/>
            </a:prstGeom>
            <a:noFill/>
          </p:spPr>
          <p:txBody>
            <a:bodyPr wrap="square" lIns="0" tIns="0" rIns="0" bIns="0">
              <a:spAutoFit/>
            </a:bodyPr>
            <a:lstStyle/>
            <a:p>
              <a:pPr>
                <a:spcBef>
                  <a:spcPts val="0"/>
                </a:spcBef>
                <a:defRPr sz="750">
                  <a:latin typeface="Arial" panose="020B0604020202020204" pitchFamily="34" charset="0"/>
                  <a:cs typeface="Arial" panose="020B0604020202020204" pitchFamily="34" charset="0"/>
                </a:defRPr>
              </a:pPr>
              <a:r>
                <a:t>个人投资者按月成交量划分的五分位数</a:t>
              </a:r>
            </a:p>
          </p:txBody>
        </p:sp>
        <p:sp>
          <p:nvSpPr>
            <p:cNvPr id="14" name="文本框 13">
              <a:extLst>
                <a:ext uri="{FF2B5EF4-FFF2-40B4-BE49-F238E27FC236}">
                  <a16:creationId xmlns:a16="http://schemas.microsoft.com/office/drawing/2014/main" id="{70F12A8E-FB68-3F12-BB8C-45DDA45E54DD}"/>
                </a:ext>
              </a:extLst>
            </p:cNvPr>
            <p:cNvSpPr txBox="1"/>
            <p:nvPr/>
          </p:nvSpPr>
          <p:spPr>
            <a:xfrm rot="16200000">
              <a:off x="495993" y="6040122"/>
              <a:ext cx="1676401" cy="100027"/>
            </a:xfrm>
            <a:prstGeom prst="rect">
              <a:avLst/>
            </a:prstGeom>
            <a:noFill/>
          </p:spPr>
          <p:txBody>
            <a:bodyPr wrap="square" lIns="0" tIns="0" rIns="0" bIns="0">
              <a:spAutoFit/>
            </a:bodyPr>
            <a:lstStyle/>
            <a:p>
              <a:pPr algn="ctr">
                <a:spcBef>
                  <a:spcPts val="0"/>
                </a:spcBef>
                <a:defRPr sz="650">
                  <a:latin typeface="Arial" panose="020B0604020202020204" pitchFamily="34" charset="0"/>
                  <a:cs typeface="Arial" panose="020B0604020202020204" pitchFamily="34" charset="0"/>
                </a:defRPr>
              </a:pPr>
              <a:r>
                <a:t>年度回报率/月营业额百分比</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FEF9CBF-5216-4689-979A-02D42708B19B}" type="slidenum">
              <a:rPr lang="en-GB"/>
              <a:t>22</a:t>
            </a:fld>
          </a:p>
        </p:txBody>
      </p:sp>
      <p:sp>
        <p:nvSpPr>
          <p:cNvPr id="242690" name="Rectangle 2"/>
          <p:cNvSpPr>
            <a:spLocks noGrp="1" noChangeArrowheads="1"/>
          </p:cNvSpPr>
          <p:nvPr>
            <p:ph type="title"/>
          </p:nvPr>
        </p:nvSpPr>
        <p:spPr/>
        <p:txBody>
          <a:bodyPr/>
          <a:lstStyle/>
          <a:p>
            <a:r>
              <a:t>过度自信</a:t>
            </a:r>
          </a:p>
        </p:txBody>
      </p:sp>
      <p:sp>
        <p:nvSpPr>
          <p:cNvPr id="242691" name="Rectangle 3"/>
          <p:cNvSpPr>
            <a:spLocks noGrp="1" noChangeArrowheads="1"/>
          </p:cNvSpPr>
          <p:nvPr>
            <p:ph type="body" idx="1"/>
          </p:nvPr>
        </p:nvSpPr>
        <p:spPr/>
        <p:txBody>
          <a:bodyPr/>
          <a:lstStyle/>
          <a:p>
            <a:pPr>
              <a:buFont typeface="Symbol" pitchFamily="18" charset="2"/>
              <a:buNone/>
            </a:pPr>
            <a:r>
              <a:rPr i="1"/>
              <a:t>过度交易</a:t>
            </a:r>
            <a:r>
              <a:t>，ctd。</a:t>
            </a:r>
          </a:p>
          <a:p>
            <a:pPr>
              <a:buFont typeface="Symbol" pitchFamily="18" charset="2"/>
              <a:buNone/>
            </a:pPr>
            <a:r>
              <a:t>测试 1：</a:t>
            </a:r>
          </a:p>
          <a:p>
            <a:r>
              <a:t>Grinblatt 和 Keloharju (2009) 获得了芬兰投资者的交易记录，同时也衡量了每个交易者的过度自信</a:t>
            </a:r>
          </a:p>
          <a:p>
            <a:pPr lvl="1"/>
            <a:r>
              <a:t>根据 18 岁服兵役前的心理和能力测试</a:t>
            </a:r>
          </a:p>
          <a:p>
            <a:r>
              <a:t>发现过度自信和交易活动强度之间存在显著联系</a:t>
            </a:r>
          </a:p>
          <a:p>
            <a:pPr>
              <a:buFont typeface="Symbol" pitchFamily="18" charset="2"/>
              <a:buNone/>
            </a:pPr>
            <a:r>
              <a:t>测试 2：</a:t>
            </a:r>
          </a:p>
          <a:p>
            <a:r>
              <a:t>心理学家发现，男性平均比女性表现出更多的过度自信</a:t>
            </a:r>
          </a:p>
          <a:p>
            <a:pPr lvl="1"/>
            <a:r>
              <a:t>预测男性应该进行更多交易，平均回报率更低</a:t>
            </a:r>
          </a:p>
          <a:p>
            <a:r>
              <a:t>预测在原始数据集中得到证实</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5"/>
          <p:cNvSpPr>
            <a:spLocks noGrp="1"/>
          </p:cNvSpPr>
          <p:nvPr>
            <p:ph type="sldNum" sz="quarter" idx="11"/>
          </p:nvPr>
        </p:nvSpPr>
        <p:spPr>
          <a:noFill/>
        </p:spPr>
        <p:txBody>
          <a:bodyPr/>
          <a:lstStyle/>
          <a:p>
            <a:fld id="{B580F84B-B2E7-4DBC-8AE2-12BD22A4A89A}" type="slidenum">
              <a:rPr lang="en-GB" smtClean="0"/>
              <a:t>23</a:t>
            </a:fld>
          </a:p>
        </p:txBody>
      </p:sp>
      <p:sp>
        <p:nvSpPr>
          <p:cNvPr id="1028" name="Rectangle 2"/>
          <p:cNvSpPr>
            <a:spLocks noGrp="1" noChangeArrowheads="1"/>
          </p:cNvSpPr>
          <p:nvPr>
            <p:ph type="title"/>
          </p:nvPr>
        </p:nvSpPr>
        <p:spPr/>
        <p:txBody>
          <a:bodyPr/>
          <a:lstStyle/>
          <a:p>
            <a:r>
              <a:t>过度自信</a:t>
            </a:r>
          </a:p>
        </p:txBody>
      </p:sp>
      <p:sp>
        <p:nvSpPr>
          <p:cNvPr id="1029" name="Rectangle 3"/>
          <p:cNvSpPr>
            <a:spLocks noGrp="1" noChangeArrowheads="1"/>
          </p:cNvSpPr>
          <p:nvPr>
            <p:ph type="body" sz="half" idx="1"/>
          </p:nvPr>
        </p:nvSpPr>
        <p:spPr>
          <a:xfrm>
            <a:off x="969963" y="1727200"/>
            <a:ext cx="5735637" cy="6299200"/>
          </a:xfrm>
        </p:spPr>
        <p:txBody>
          <a:bodyPr/>
          <a:lstStyle/>
          <a:p>
            <a:pPr>
              <a:buNone/>
              <a:defRPr i="1"/>
            </a:pPr>
            <a:r>
              <a:t>交易量高</a:t>
            </a:r>
          </a:p>
          <a:p>
            <a:r>
              <a:t>如果不诉诸过度自信之类的因素，就很难理解整体交易量如此之高</a:t>
            </a:r>
          </a:p>
          <a:p>
            <a:r>
              <a:t>在一个完全理性的经济中，交易相对较少</a:t>
            </a:r>
          </a:p>
          <a:p>
            <a:pPr lvl="1"/>
            <a:r>
              <a:t>人们从其他人的交易意愿中推断出负面信号</a:t>
            </a:r>
          </a:p>
          <a:p>
            <a:r>
              <a:t>过度自信提供了摆脱僵局的出路</a:t>
            </a:r>
          </a:p>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C466C005-6A6E-4583-B42C-8E2C5DCBEA9B}" type="slidenum">
              <a:rPr lang="en-GB"/>
              <a:t>24</a:t>
            </a:fld>
          </a:p>
        </p:txBody>
      </p:sp>
      <p:sp>
        <p:nvSpPr>
          <p:cNvPr id="246786" name="Rectangle 2"/>
          <p:cNvSpPr>
            <a:spLocks noGrp="1" noChangeArrowheads="1"/>
          </p:cNvSpPr>
          <p:nvPr>
            <p:ph type="title"/>
          </p:nvPr>
        </p:nvSpPr>
        <p:spPr/>
        <p:txBody>
          <a:bodyPr/>
          <a:lstStyle/>
          <a:p>
            <a:r>
              <a:t>过度自信</a:t>
            </a:r>
          </a:p>
        </p:txBody>
      </p:sp>
      <p:sp>
        <p:nvSpPr>
          <p:cNvPr id="246787" name="Rectangle 3"/>
          <p:cNvSpPr>
            <a:spLocks noGrp="1" noChangeArrowheads="1"/>
          </p:cNvSpPr>
          <p:nvPr>
            <p:ph type="body" idx="1"/>
          </p:nvPr>
        </p:nvSpPr>
        <p:spPr/>
        <p:txBody>
          <a:bodyPr/>
          <a:lstStyle/>
          <a:p>
            <a:pPr>
              <a:buNone/>
              <a:defRPr i="1"/>
            </a:pPr>
            <a:r>
              <a:t>主动管理之谜</a:t>
            </a:r>
          </a:p>
          <a:p>
            <a:r>
              <a:t>扣除费用后，主动管理型共同基金的平均表现不如指数基金</a:t>
            </a:r>
          </a:p>
          <a:p>
            <a:pPr lvl="1"/>
            <a:r>
              <a:t>因此，主动型基金的受欢迎程度是一个谜</a:t>
            </a:r>
          </a:p>
          <a:p>
            <a:r>
              <a:t>过度自信是理解它的一种方式</a:t>
            </a:r>
          </a:p>
          <a:p>
            <a:pPr lvl="1"/>
            <a:r>
              <a:t>还有其他解释吗？</a:t>
            </a:r>
          </a:p>
          <a:p>
            <a:pPr>
              <a:buNone/>
            </a:p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0EB09FDE-9CC0-48F5-9154-732FA7C80258}" type="slidenum">
              <a:rPr lang="en-GB"/>
              <a:t>25</a:t>
            </a:fld>
          </a:p>
        </p:txBody>
      </p:sp>
      <p:sp>
        <p:nvSpPr>
          <p:cNvPr id="245762" name="Rectangle 2"/>
          <p:cNvSpPr>
            <a:spLocks noGrp="1" noChangeArrowheads="1"/>
          </p:cNvSpPr>
          <p:nvPr>
            <p:ph type="title"/>
          </p:nvPr>
        </p:nvSpPr>
        <p:spPr/>
        <p:txBody>
          <a:bodyPr/>
          <a:lstStyle/>
          <a:p>
            <a:r>
              <a:t>过度自信</a:t>
            </a:r>
          </a:p>
        </p:txBody>
      </p:sp>
      <p:sp>
        <p:nvSpPr>
          <p:cNvPr id="245763" name="Rectangle 3"/>
          <p:cNvSpPr>
            <a:spLocks noGrp="1" noChangeArrowheads="1"/>
          </p:cNvSpPr>
          <p:nvPr>
            <p:ph type="body" idx="1"/>
          </p:nvPr>
        </p:nvSpPr>
        <p:spPr/>
        <p:txBody>
          <a:bodyPr/>
          <a:lstStyle/>
          <a:p>
            <a:pPr>
              <a:buFont typeface="Symbol" pitchFamily="18" charset="2"/>
              <a:buNone/>
              <a:defRPr i="1"/>
            </a:pPr>
            <a:r>
              <a:t>并购活动过度</a:t>
            </a:r>
          </a:p>
          <a:p>
            <a:r>
              <a:t>为什么会有如此多的收购，而平均而言却没有证据表明它们创造了价值？</a:t>
            </a:r>
          </a:p>
          <a:p>
            <a:pPr lvl="1"/>
            <a:r>
              <a:t>平均而言，与对照组相比，投标人的股票在事件发生后的三年内贬值</a:t>
            </a:r>
          </a:p>
          <a:p>
            <a:r>
              <a:t>CEO过度自信是一个可能的解释</a:t>
            </a:r>
            <a:endParaRPr i="1"/>
          </a:p>
          <a:p>
            <a:pPr>
              <a:buFont typeface="Symbol" pitchFamily="18" charset="2"/>
              <a:buNone/>
            </a:pPr>
            <a:r>
              <a:rPr sz="1600" i="1"/>
              <a:t>“许多管理层在童年时期就过度接触了这样的故事：被囚禁的英俊王子在美丽公主的吻下从蟾蜍的身体中被释放出来。因此，他们确信他们的管理之吻将为目标公司的盈利能力创造奇迹……我们观察到许多吻，但很少出现奇迹。尽管如此，许多管理公主仍然对她们的吻的未来效力充满信心——即使在她们公司的后院已经充满了毫无反应的蟾蜍之后。”</a:t>
            </a:r>
          </a:p>
          <a:p>
            <a:pPr>
              <a:buFont typeface="Symbol" pitchFamily="18" charset="2"/>
              <a:buNone/>
            </a:pPr>
            <a:r>
              <a:t>	（沃伦·巴菲特，《伯克希尔·哈撒韦公司年报》，1981 年）</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C466C005-6A6E-4583-B42C-8E2C5DCBEA9B}" type="slidenum">
              <a:rPr lang="en-GB"/>
              <a:t>26</a:t>
            </a:fld>
          </a:p>
        </p:txBody>
      </p:sp>
      <p:sp>
        <p:nvSpPr>
          <p:cNvPr id="246786" name="Rectangle 2"/>
          <p:cNvSpPr>
            <a:spLocks noGrp="1" noChangeArrowheads="1"/>
          </p:cNvSpPr>
          <p:nvPr>
            <p:ph type="title"/>
          </p:nvPr>
        </p:nvSpPr>
        <p:spPr/>
        <p:txBody>
          <a:bodyPr/>
          <a:lstStyle/>
          <a:p>
            <a:r>
              <a:t>过度自信</a:t>
            </a:r>
          </a:p>
        </p:txBody>
      </p:sp>
      <p:sp>
        <p:nvSpPr>
          <p:cNvPr id="246787" name="Rectangle 3"/>
          <p:cNvSpPr>
            <a:spLocks noGrp="1" noChangeArrowheads="1"/>
          </p:cNvSpPr>
          <p:nvPr>
            <p:ph type="body" idx="1"/>
          </p:nvPr>
        </p:nvSpPr>
        <p:spPr/>
        <p:txBody>
          <a:bodyPr/>
          <a:lstStyle/>
          <a:p>
            <a:pPr>
              <a:buFont typeface="Symbol" pitchFamily="18" charset="2"/>
              <a:buNone/>
            </a:pPr>
            <a:r>
              <a:rPr i="1"/>
              <a:t>过度的并购活动</a:t>
            </a:r>
            <a:r>
              <a:t>，等等。</a:t>
            </a:r>
          </a:p>
          <a:p>
            <a:r>
              <a:t>一项研究发现，过度自信的首席执行官持有高管股票期权的时间比标准行使模型建议的时间要长</a:t>
            </a:r>
          </a:p>
          <a:p>
            <a:r>
              <a:t>发现：</a:t>
            </a:r>
          </a:p>
          <a:p>
            <a:pPr lvl="1"/>
            <a:r>
              <a:t>这些经理进行更多收购</a:t>
            </a:r>
          </a:p>
          <a:p>
            <a:pPr lvl="1"/>
            <a:r>
              <a:t>尤其是，他们进行更多“多元化”收购</a:t>
            </a:r>
          </a:p>
          <a:p>
            <a:pPr lvl="1"/>
            <a:r>
              <a:t>市场对这些管理者的收购公告反应更为负面</a:t>
            </a:r>
          </a:p>
          <a:p>
            <a:r>
              <a:t>另一项基于新闻报道的过度自信测量也得出了类似的结果</a:t>
            </a:r>
          </a:p>
          <a:p>
            <a:r>
              <a:t>来源：Malmendier和Tate（2008）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4"/>
          <p:cNvSpPr>
            <a:spLocks noGrp="1"/>
          </p:cNvSpPr>
          <p:nvPr>
            <p:ph type="sldNum" sz="quarter" idx="11"/>
          </p:nvPr>
        </p:nvSpPr>
        <p:spPr>
          <a:noFill/>
        </p:spPr>
        <p:txBody>
          <a:bodyPr/>
          <a:lstStyle/>
          <a:p>
            <a:fld id="{4649F24E-63A5-4962-9661-AB1739438E09}" type="slidenum">
              <a:rPr lang="en-GB" smtClean="0"/>
              <a:t>27</a:t>
            </a:fld>
          </a:p>
        </p:txBody>
      </p:sp>
      <p:sp>
        <p:nvSpPr>
          <p:cNvPr id="57347" name="Rectangle 2"/>
          <p:cNvSpPr>
            <a:spLocks noGrp="1" noChangeArrowheads="1"/>
          </p:cNvSpPr>
          <p:nvPr>
            <p:ph type="title"/>
          </p:nvPr>
        </p:nvSpPr>
        <p:spPr/>
        <p:txBody>
          <a:bodyPr/>
          <a:lstStyle/>
          <a:p>
            <a:r>
              <a:t>情怀</a:t>
            </a:r>
          </a:p>
        </p:txBody>
      </p:sp>
      <p:sp>
        <p:nvSpPr>
          <p:cNvPr id="57348" name="Rectangle 3"/>
          <p:cNvSpPr>
            <a:spLocks noGrp="1" noChangeArrowheads="1"/>
          </p:cNvSpPr>
          <p:nvPr>
            <p:ph type="body" idx="1"/>
          </p:nvPr>
        </p:nvSpPr>
        <p:spPr/>
        <p:txBody>
          <a:bodyPr/>
          <a:lstStyle/>
          <a:p>
            <a:pPr>
              <a:buFont typeface="Symbol" pitchFamily="18" charset="2"/>
              <a:buNone/>
              <a:defRPr i="1"/>
            </a:pPr>
            <a:r>
              <a:t>情感感受</a:t>
            </a:r>
          </a:p>
          <a:p>
            <a:r>
              <a:t>有证据表明，影响情绪的外部刺激反过来会影响股票价格</a:t>
            </a:r>
          </a:p>
          <a:p>
            <a:r>
              <a:t>刺激：</a:t>
            </a:r>
            <a:r>
              <a:rPr i="1"/>
              <a:t>足球</a:t>
            </a:r>
          </a:p>
          <a:p>
            <a:pPr lvl="1"/>
            <a:r>
              <a:t>如果国家足球队在世界杯比赛中失利，第二天该国股市就会表现不佳（Edmans、Garcia、Norli，2007）</a:t>
            </a:r>
          </a:p>
          <a:p>
            <a:r>
              <a:t>刺激：</a:t>
            </a:r>
            <a:r>
              <a:rPr i="1"/>
              <a:t>阳光</a:t>
            </a:r>
          </a:p>
          <a:p>
            <a:pPr lvl="1"/>
            <a:r>
              <a:t>股市在阳光明媚的日子里表现更好（Hirshleifer 和 Shumway，2003）</a:t>
            </a:r>
          </a:p>
          <a:p>
            <a:pPr>
              <a:buNone/>
            </a:pPr>
            <a:endParaRPr i="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4"/>
          <p:cNvSpPr>
            <a:spLocks noGrp="1"/>
          </p:cNvSpPr>
          <p:nvPr>
            <p:ph type="sldNum" sz="quarter" idx="11"/>
          </p:nvPr>
        </p:nvSpPr>
        <p:spPr>
          <a:noFill/>
        </p:spPr>
        <p:txBody>
          <a:bodyPr/>
          <a:lstStyle/>
          <a:p>
            <a:fld id="{3854B336-B978-46E8-91E8-34CFFE845529}" type="slidenum">
              <a:rPr lang="en-GB" smtClean="0"/>
              <a:t>28</a:t>
            </a:fld>
          </a:p>
        </p:txBody>
      </p:sp>
      <p:sp>
        <p:nvSpPr>
          <p:cNvPr id="58371" name="Rectangle 2"/>
          <p:cNvSpPr>
            <a:spLocks noGrp="1" noChangeArrowheads="1"/>
          </p:cNvSpPr>
          <p:nvPr>
            <p:ph type="title"/>
          </p:nvPr>
        </p:nvSpPr>
        <p:spPr/>
        <p:txBody>
          <a:bodyPr/>
          <a:lstStyle/>
          <a:p>
            <a:r>
              <a:t>情怀</a:t>
            </a:r>
          </a:p>
        </p:txBody>
      </p:sp>
      <p:sp>
        <p:nvSpPr>
          <p:cNvPr id="58372" name="Rectangle 3"/>
          <p:cNvSpPr>
            <a:spLocks noGrp="1" noChangeArrowheads="1"/>
          </p:cNvSpPr>
          <p:nvPr>
            <p:ph type="body" idx="1"/>
          </p:nvPr>
        </p:nvSpPr>
        <p:spPr/>
        <p:txBody>
          <a:bodyPr/>
          <a:lstStyle/>
          <a:p>
            <a:pPr>
              <a:buFont typeface="Symbol" pitchFamily="18" charset="2"/>
              <a:buNone/>
              <a:defRPr i="1"/>
            </a:pPr>
            <a:r>
              <a:t>认知感受</a:t>
            </a:r>
          </a:p>
          <a:p>
            <a:r>
              <a:t>如果投资者表现出“单纯曝光”效应，他们将不成比例地投资于：</a:t>
            </a:r>
          </a:p>
          <a:p>
            <a:pPr lvl="1"/>
            <a:r>
              <a:t>国内股市</a:t>
            </a:r>
          </a:p>
          <a:p>
            <a:pPr lvl="1"/>
            <a:r>
              <a:t>本地总部股票</a:t>
            </a:r>
          </a:p>
          <a:p>
            <a:pPr lvl="1"/>
            <a:r>
              <a:t>自有公司股票</a:t>
            </a:r>
          </a:p>
          <a:p>
            <a:r>
              <a:t>个人投资者确实对这些资产表现出令人惊讶的偏好</a:t>
            </a:r>
          </a:p>
          <a:p>
            <a:pPr>
              <a:buFont typeface="Symbol" pitchFamily="18" charset="2"/>
              <a:buNone/>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4"/>
          <p:cNvSpPr>
            <a:spLocks noGrp="1"/>
          </p:cNvSpPr>
          <p:nvPr>
            <p:ph type="sldNum" sz="quarter" idx="11"/>
          </p:nvPr>
        </p:nvSpPr>
        <p:spPr>
          <a:noFill/>
        </p:spPr>
        <p:txBody>
          <a:bodyPr/>
          <a:lstStyle/>
          <a:p>
            <a:fld id="{1F265B87-7D53-4099-ABC1-C9A1AFCC0CA3}" type="slidenum">
              <a:rPr lang="en-GB" smtClean="0"/>
              <a:t>2</a:t>
            </a:fld>
          </a:p>
        </p:txBody>
      </p:sp>
      <p:sp>
        <p:nvSpPr>
          <p:cNvPr id="50179" name="Rectangle 2"/>
          <p:cNvSpPr>
            <a:spLocks noGrp="1" noChangeArrowheads="1"/>
          </p:cNvSpPr>
          <p:nvPr>
            <p:ph type="title"/>
          </p:nvPr>
        </p:nvSpPr>
        <p:spPr/>
        <p:txBody>
          <a:bodyPr/>
          <a:lstStyle/>
          <a:p>
            <a:r>
              <a:t>前景理论</a:t>
            </a:r>
          </a:p>
        </p:txBody>
      </p:sp>
      <p:sp>
        <p:nvSpPr>
          <p:cNvPr id="50180" name="Rectangle 3"/>
          <p:cNvSpPr>
            <a:spLocks noGrp="1" noChangeArrowheads="1"/>
          </p:cNvSpPr>
          <p:nvPr>
            <p:ph type="body" idx="1"/>
          </p:nvPr>
        </p:nvSpPr>
        <p:spPr/>
        <p:txBody>
          <a:bodyPr/>
          <a:lstStyle/>
          <a:p>
            <a:r>
              <a:t>前景理论中的</a:t>
            </a:r>
            <a:r>
              <a:rPr i="1"/>
              <a:t>损失厌恶</a:t>
            </a:r>
            <a:r>
              <a:t>成分与以下因素相关：</a:t>
            </a:r>
          </a:p>
          <a:p>
            <a:pPr lvl="1"/>
            <a:r>
              <a:t>股权溢价之谜</a:t>
            </a:r>
          </a:p>
          <a:p>
            <a:pPr lvl="1"/>
            <a:r>
              <a:t>历史上未参与股票市场</a:t>
            </a:r>
          </a:p>
          <a:p>
            <a:pPr>
              <a:buNone/>
              <a:defRPr i="1"/>
            </a:pPr>
            <a:r>
              <a:t>股权溢价之谜</a:t>
            </a:r>
          </a:p>
          <a:p>
            <a:r>
              <a:t>在过去的一个世纪里，美国股市的平均回报率远高于国库券</a:t>
            </a:r>
          </a:p>
          <a:p>
            <a:pPr lvl="1"/>
            <a:r>
              <a:t>差异大得令人费解</a:t>
            </a:r>
          </a:p>
          <a:p>
            <a:r>
              <a:t>损失厌恶可能有助于解释这一点</a:t>
            </a:r>
          </a:p>
          <a:p>
            <a:pPr>
              <a:buNone/>
              <a:defRPr i="1"/>
            </a:pPr>
            <a:r>
              <a:t>不参与</a:t>
            </a:r>
          </a:p>
          <a:p>
            <a:r>
              <a:t>例如，1984 年，只有 28% 的美国家庭接触过股票市场</a:t>
            </a:r>
          </a:p>
          <a:p>
            <a:pPr lvl="1"/>
            <a:r>
              <a:t>再次，损失厌恶可能发挥了作用</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p:cNvSpPr>
            <a:spLocks noGrp="1"/>
          </p:cNvSpPr>
          <p:nvPr>
            <p:ph type="sldNum" sz="quarter" idx="11"/>
          </p:nvPr>
        </p:nvSpPr>
        <p:spPr>
          <a:noFill/>
        </p:spPr>
        <p:txBody>
          <a:bodyPr/>
          <a:lstStyle/>
          <a:p>
            <a:fld id="{8C926ED4-63C5-4A59-9E21-BC7C4FE24F31}" type="slidenum">
              <a:rPr lang="en-GB" smtClean="0"/>
              <a:t>29</a:t>
            </a:fld>
          </a:p>
        </p:txBody>
      </p:sp>
      <p:sp>
        <p:nvSpPr>
          <p:cNvPr id="11267" name="Rectangle 2"/>
          <p:cNvSpPr>
            <a:spLocks noGrp="1" noChangeArrowheads="1"/>
          </p:cNvSpPr>
          <p:nvPr>
            <p:ph type="title"/>
          </p:nvPr>
        </p:nvSpPr>
        <p:spPr/>
        <p:txBody>
          <a:bodyPr/>
          <a:lstStyle/>
          <a:p>
            <a:r>
              <a:t>题外话：多元化不足</a:t>
            </a:r>
          </a:p>
        </p:txBody>
      </p:sp>
      <p:sp>
        <p:nvSpPr>
          <p:cNvPr id="11268" name="Rectangle 3"/>
          <p:cNvSpPr>
            <a:spLocks noGrp="1" noChangeArrowheads="1"/>
          </p:cNvSpPr>
          <p:nvPr>
            <p:ph type="body" idx="1"/>
          </p:nvPr>
        </p:nvSpPr>
        <p:spPr>
          <a:xfrm>
            <a:off x="990600" y="1066800"/>
            <a:ext cx="5545138" cy="6299200"/>
          </a:xfrm>
        </p:spPr>
        <p:txBody>
          <a:bodyPr/>
          <a:lstStyle/>
          <a:p>
            <a:pPr>
              <a:buFont typeface="Symbol" pitchFamily="18" charset="2"/>
              <a:buNone/>
            </a:pPr>
          </a:p>
          <a:p>
            <a:r>
              <a:t>还有其他心理学方法来思考多元化不足的问题</a:t>
            </a:r>
          </a:p>
          <a:p>
            <a:r>
              <a:t>其中之一是基于</a:t>
            </a:r>
            <a:r>
              <a:rPr i="1"/>
              <a:t>忠诚</a:t>
            </a:r>
            <a:r>
              <a:t>的理念</a:t>
            </a:r>
          </a:p>
          <a:p>
            <a:r>
              <a:t>例如，大量配置自有公司股票可能是出于忠诚感</a:t>
            </a:r>
          </a:p>
          <a:p>
            <a:pPr lvl="1"/>
            <a:r>
              <a:t>Cohen (2009) 提出了与此一致的证据</a:t>
            </a:r>
          </a:p>
          <a:p>
            <a:r>
              <a:t>类似地，本土偏好之谜可以用对祖国的忠诚，即爱国主义来解释</a:t>
            </a:r>
          </a:p>
          <a:p>
            <a:pPr lvl="1"/>
            <a:r>
              <a:t>发现本土偏见在人们更爱国的国家</a:t>
            </a:r>
            <a:r>
              <a:rPr i="1"/>
              <a:t>更为明显</a:t>
            </a:r>
          </a:p>
          <a:p>
            <a:pPr lvl="1"/>
            <a:r>
              <a:t>莫尔斯和希夫（2009）</a:t>
            </a:r>
          </a:p>
          <a:p>
            <a:pPr>
              <a:buFont typeface="Symbol" pitchFamily="18" charset="2"/>
              <a:buNone/>
            </a:p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1"/>
          </p:nvPr>
        </p:nvSpPr>
        <p:spPr>
          <a:noFill/>
        </p:spPr>
        <p:txBody>
          <a:bodyPr/>
          <a:lstStyle/>
          <a:p>
            <a:fld id="{43CC7CDB-A01D-4106-945B-FD341E172A87}" type="slidenum">
              <a:rPr lang="en-GB" smtClean="0"/>
              <a:t>30</a:t>
            </a:fld>
          </a:p>
        </p:txBody>
      </p:sp>
      <p:sp>
        <p:nvSpPr>
          <p:cNvPr id="12291" name="Rectangle 2"/>
          <p:cNvSpPr>
            <a:spLocks noGrp="1" noChangeArrowheads="1"/>
          </p:cNvSpPr>
          <p:nvPr>
            <p:ph type="title"/>
          </p:nvPr>
        </p:nvSpPr>
        <p:spPr/>
        <p:txBody>
          <a:bodyPr/>
          <a:lstStyle/>
          <a:p>
            <a:r>
              <a:t>题外话：多元化不足</a:t>
            </a:r>
          </a:p>
        </p:txBody>
      </p:sp>
      <p:sp>
        <p:nvSpPr>
          <p:cNvPr id="12292" name="Rectangle 3"/>
          <p:cNvSpPr>
            <a:spLocks noGrp="1" noChangeArrowheads="1"/>
          </p:cNvSpPr>
          <p:nvPr>
            <p:ph type="body" sz="half" idx="1"/>
          </p:nvPr>
        </p:nvSpPr>
        <p:spPr>
          <a:xfrm>
            <a:off x="969963" y="1727200"/>
            <a:ext cx="5278437" cy="1930400"/>
          </a:xfrm>
        </p:spPr>
        <p:txBody>
          <a:bodyPr/>
          <a:lstStyle/>
          <a:p>
            <a:pPr>
              <a:buFont typeface="Symbol" pitchFamily="18" charset="2"/>
              <a:buNone/>
            </a:pPr>
            <a:r>
              <a:t>来源：莫尔斯和希夫（2009）</a:t>
            </a:r>
          </a:p>
        </p:txBody>
      </p:sp>
      <p:pic>
        <p:nvPicPr>
          <p:cNvPr id="12293" name="Picture 4" descr="graph"/>
          <p:cNvPicPr>
            <a:picLocks noGrp="1" noChangeAspect="1" noChangeArrowheads="1"/>
          </p:cNvPicPr>
          <p:nvPr>
            <p:ph sz="half" idx="2"/>
          </p:nvPr>
        </p:nvPicPr>
        <p:blipFill>
          <a:blip r:embed="rId2" cstate="print"/>
          <a:srcRect/>
          <a:stretch>
            <a:fillRect/>
          </a:stretch>
        </p:blipFill>
        <p:spPr bwMode="auto">
          <a:xfrm>
            <a:off x="990600" y="2514600"/>
            <a:ext cx="5562600" cy="4876800"/>
          </a:xfrm>
          <a:noFill/>
        </p:spPr>
      </p:pic>
      <p:grpSp>
        <p:nvGrpSpPr>
          <p:cNvPr id="4" name="组合 3">
            <a:extLst>
              <a:ext uri="{FF2B5EF4-FFF2-40B4-BE49-F238E27FC236}">
                <a16:creationId xmlns:a16="http://schemas.microsoft.com/office/drawing/2014/main" id="{2B530273-08DD-0833-32C6-3EA2523CD54B}"/>
              </a:ext>
            </a:extLst>
          </p:cNvPr>
          <p:cNvGrpSpPr/>
          <p:nvPr/>
        </p:nvGrpSpPr>
        <p:grpSpPr>
          <a:xfrm>
            <a:off x="1187454" y="3514412"/>
            <a:ext cx="3708126" cy="3619734"/>
            <a:chOff x="1187454" y="3514412"/>
            <a:chExt cx="3708126" cy="3619734"/>
          </a:xfrm>
        </p:grpSpPr>
        <p:sp>
          <p:nvSpPr>
            <p:cNvPr id="2" name="文本框 1">
              <a:extLst>
                <a:ext uri="{FF2B5EF4-FFF2-40B4-BE49-F238E27FC236}">
                  <a16:creationId xmlns:a16="http://schemas.microsoft.com/office/drawing/2014/main" id="{3CE2CA09-1DE6-19EE-9CDE-19706ADE9DD5}"/>
                </a:ext>
              </a:extLst>
            </p:cNvPr>
            <p:cNvSpPr txBox="1"/>
            <p:nvPr/>
          </p:nvSpPr>
          <p:spPr>
            <a:xfrm>
              <a:off x="2946240" y="6964869"/>
              <a:ext cx="1949340" cy="169277"/>
            </a:xfrm>
            <a:prstGeom prst="rect">
              <a:avLst/>
            </a:prstGeom>
            <a:noFill/>
          </p:spPr>
          <p:txBody>
            <a:bodyPr wrap="square" lIns="0" tIns="0" rIns="0" bIns="0">
              <a:spAutoFit/>
            </a:bodyPr>
            <a:lstStyle/>
            <a:p>
              <a:pPr algn="ctr">
                <a:spcBef>
                  <a:spcPts val="0"/>
                </a:spcBef>
                <a:defRPr sz="1100">
                  <a:latin typeface="Times New Roman" panose="02020603050405020304" pitchFamily="18" charset="0"/>
                  <a:cs typeface="Times New Roman" panose="02020603050405020304" pitchFamily="18" charset="0"/>
                </a:defRPr>
              </a:pPr>
              <a:r>
                <a:t>爱国主义分数</a:t>
              </a:r>
            </a:p>
          </p:txBody>
        </p:sp>
        <p:sp>
          <p:nvSpPr>
            <p:cNvPr id="3" name="文本框 2">
              <a:extLst>
                <a:ext uri="{FF2B5EF4-FFF2-40B4-BE49-F238E27FC236}">
                  <a16:creationId xmlns:a16="http://schemas.microsoft.com/office/drawing/2014/main" id="{E5A11A33-1BB4-D027-6071-18DAE002EB27}"/>
                </a:ext>
              </a:extLst>
            </p:cNvPr>
            <p:cNvSpPr txBox="1"/>
            <p:nvPr/>
          </p:nvSpPr>
          <p:spPr>
            <a:xfrm rot="16200000">
              <a:off x="-27154" y="4729020"/>
              <a:ext cx="2590800" cy="161583"/>
            </a:xfrm>
            <a:prstGeom prst="rect">
              <a:avLst/>
            </a:prstGeom>
            <a:noFill/>
          </p:spPr>
          <p:txBody>
            <a:bodyPr wrap="square" lIns="0" tIns="0" rIns="0" bIns="0">
              <a:spAutoFit/>
            </a:bodyPr>
            <a:lstStyle/>
            <a:p>
              <a:pPr algn="ctr">
                <a:spcBef>
                  <a:spcPts val="0"/>
                </a:spcBef>
                <a:defRPr sz="1050">
                  <a:latin typeface="Times New Roman" panose="02020603050405020304" pitchFamily="18" charset="0"/>
                  <a:cs typeface="Times New Roman" panose="02020603050405020304" pitchFamily="18" charset="0"/>
                </a:defRPr>
              </a:pPr>
              <a:r>
                <a:t>外资持股比例</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EE5C009D-382A-42F0-ABD5-2DF4C579F74B}" type="slidenum">
              <a:rPr lang="en-GB"/>
              <a:t>31</a:t>
            </a:fld>
          </a:p>
        </p:txBody>
      </p:sp>
      <p:sp>
        <p:nvSpPr>
          <p:cNvPr id="185346" name="Rectangle 2"/>
          <p:cNvSpPr>
            <a:spLocks noGrp="1" noChangeArrowheads="1"/>
          </p:cNvSpPr>
          <p:nvPr>
            <p:ph type="title"/>
          </p:nvPr>
        </p:nvSpPr>
        <p:spPr/>
        <p:txBody>
          <a:bodyPr/>
          <a:lstStyle/>
          <a:p>
            <a:r>
              <a:t>对行为金融学的批评</a:t>
            </a:r>
          </a:p>
        </p:txBody>
      </p:sp>
      <p:sp>
        <p:nvSpPr>
          <p:cNvPr id="185347" name="Rectangle 3"/>
          <p:cNvSpPr>
            <a:spLocks noGrp="1" noChangeArrowheads="1"/>
          </p:cNvSpPr>
          <p:nvPr>
            <p:ph type="body" idx="1"/>
          </p:nvPr>
        </p:nvSpPr>
        <p:spPr/>
        <p:txBody>
          <a:bodyPr/>
          <a:lstStyle/>
          <a:p>
            <a:pPr>
              <a:buSzTx/>
              <a:buFont typeface="Wingdings" pitchFamily="2" charset="2"/>
              <a:buNone/>
              <a:defRPr i="1"/>
            </a:pPr>
            <a:r>
              <a:t>批评一</a:t>
            </a:r>
          </a:p>
          <a:p>
            <a:pPr>
              <a:buSzTx/>
              <a:buFont typeface="Wingdings" pitchFamily="2" charset="2"/>
              <a:buChar char="u"/>
            </a:pPr>
            <a:r>
              <a:t>该领域“缺乏纪律”</a:t>
            </a:r>
          </a:p>
          <a:p>
            <a:pPr lvl="1"/>
            <a:r>
              <a:t>“找到符合事实的心理学太容易了”</a:t>
            </a:r>
          </a:p>
          <a:p>
            <a:pPr>
              <a:buFont typeface="Symbol" pitchFamily="18" charset="2"/>
              <a:buNone/>
            </a:pPr>
            <a:r>
              <a:t>回复：</a:t>
            </a:r>
          </a:p>
          <a:p>
            <a:r>
              <a:t>强调</a:t>
            </a:r>
            <a:r>
              <a:rPr i="1"/>
              <a:t>新预测</a:t>
            </a:r>
            <a:r>
              <a:t>的检验</a:t>
            </a:r>
          </a:p>
          <a:p>
            <a:pPr>
              <a:buFont typeface="Symbol" pitchFamily="18" charset="2"/>
              <a:buNone/>
            </a:p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29945B9-515F-4807-BCD6-D611FB6D6747}" type="slidenum">
              <a:rPr lang="en-GB"/>
              <a:t>32</a:t>
            </a:fld>
          </a:p>
        </p:txBody>
      </p:sp>
      <p:sp>
        <p:nvSpPr>
          <p:cNvPr id="186370" name="Rectangle 2"/>
          <p:cNvSpPr>
            <a:spLocks noGrp="1" noChangeArrowheads="1"/>
          </p:cNvSpPr>
          <p:nvPr>
            <p:ph type="title"/>
          </p:nvPr>
        </p:nvSpPr>
        <p:spPr/>
        <p:txBody>
          <a:bodyPr/>
          <a:lstStyle/>
          <a:p>
            <a:r>
              <a:t>对行为金融学的批评</a:t>
            </a:r>
          </a:p>
        </p:txBody>
      </p:sp>
      <p:sp>
        <p:nvSpPr>
          <p:cNvPr id="186371" name="Rectangle 3"/>
          <p:cNvSpPr>
            <a:spLocks noGrp="1" noChangeArrowheads="1"/>
          </p:cNvSpPr>
          <p:nvPr>
            <p:ph type="body" idx="1"/>
          </p:nvPr>
        </p:nvSpPr>
        <p:spPr/>
        <p:txBody>
          <a:bodyPr/>
          <a:lstStyle/>
          <a:p>
            <a:pPr>
              <a:buFont typeface="Symbol" pitchFamily="18" charset="2"/>
              <a:buNone/>
              <a:defRPr i="1"/>
            </a:pPr>
            <a:r>
              <a:t>批评二</a:t>
            </a:r>
          </a:p>
          <a:p>
            <a:r>
              <a:t>“聪明的交易者肯定会迅速消除非理性人士对价格的任何影响”</a:t>
            </a:r>
          </a:p>
          <a:p>
            <a:pPr marL="0" indent="0">
              <a:buNone/>
            </a:pPr>
            <a:r>
              <a:t>回复：</a:t>
            </a:r>
          </a:p>
          <a:p>
            <a:r>
              <a:t>基金经理在试图利用错误定价时面临风险</a:t>
            </a:r>
          </a:p>
          <a:p>
            <a:pPr lvl="1"/>
            <a:r>
              <a:t>例如，短期内错误定价恶化的风险</a:t>
            </a:r>
          </a:p>
          <a:p>
            <a:pPr lvl="1"/>
            <a:r>
              <a:t>套利有限制</a:t>
            </a:r>
          </a:p>
          <a:p>
            <a:pPr marL="0" indent="0">
              <a:buNone/>
            </a:pPr>
          </a:p>
          <a:p>
            <a:pPr marL="0" indent="0">
              <a:buNone/>
            </a:pPr>
          </a:p>
          <a:p>
            <a:pPr marL="0" indent="0">
              <a:buNone/>
            </a:pPr>
          </a:p>
          <a:p>
            <a:pPr marL="0" indent="0">
              <a:buNone/>
            </a:pPr>
          </a:p>
          <a:p>
            <a:pPr marL="0" indent="0">
              <a:buNone/>
            </a:pPr>
          </a:p>
          <a:p>
            <a:pPr>
              <a:buFont typeface="Symbol" pitchFamily="18" charset="2"/>
              <a:buNone/>
            </a:p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p:cNvSpPr>
            <a:spLocks noGrp="1"/>
          </p:cNvSpPr>
          <p:nvPr>
            <p:ph type="sldNum" sz="quarter" idx="11"/>
          </p:nvPr>
        </p:nvSpPr>
        <p:spPr>
          <a:noFill/>
        </p:spPr>
        <p:txBody>
          <a:bodyPr/>
          <a:lstStyle/>
          <a:p>
            <a:fld id="{CF28B2F7-3753-47E7-AB0B-7B334327EDE1}" type="slidenum">
              <a:rPr lang="en-GB" smtClean="0"/>
              <a:t>33</a:t>
            </a:fld>
          </a:p>
        </p:txBody>
      </p:sp>
      <p:sp>
        <p:nvSpPr>
          <p:cNvPr id="22531" name="Rectangle 2"/>
          <p:cNvSpPr>
            <a:spLocks noGrp="1" noChangeArrowheads="1"/>
          </p:cNvSpPr>
          <p:nvPr>
            <p:ph type="title"/>
          </p:nvPr>
        </p:nvSpPr>
        <p:spPr/>
        <p:txBody>
          <a:bodyPr/>
          <a:lstStyle/>
          <a:p>
            <a:r>
              <a:t>套利的限制</a:t>
            </a:r>
          </a:p>
        </p:txBody>
      </p:sp>
      <p:sp>
        <p:nvSpPr>
          <p:cNvPr id="22532" name="Rectangle 3"/>
          <p:cNvSpPr>
            <a:spLocks noGrp="1" noChangeArrowheads="1"/>
          </p:cNvSpPr>
          <p:nvPr>
            <p:ph type="body" idx="1"/>
          </p:nvPr>
        </p:nvSpPr>
        <p:spPr/>
        <p:txBody>
          <a:bodyPr/>
          <a:lstStyle/>
          <a:p>
            <a:pPr>
              <a:buFont typeface="Symbol" pitchFamily="18" charset="2"/>
              <a:buNone/>
              <a:tabLst>
                <a:tab pos="952500" algn="l"/>
              </a:tabLst>
            </a:pPr>
            <a:r>
              <a:rPr i="1"/>
              <a:t>示例：</a:t>
            </a:r>
            <a:r>
              <a:t>双股</a:t>
            </a:r>
          </a:p>
          <a:p>
            <a:pPr>
              <a:tabLst>
                <a:tab pos="952500" algn="l"/>
              </a:tabLst>
            </a:pPr>
            <a:r>
              <a:t>拥有相同现金流但在不同地点交易的股票</a:t>
            </a:r>
          </a:p>
          <a:p>
            <a:pPr>
              <a:tabLst>
                <a:tab pos="952500" algn="l"/>
              </a:tabLst>
            </a:pPr>
            <a:r>
              <a:t>例如。，荷兰皇家壳牌</a:t>
            </a:r>
          </a:p>
          <a:p>
            <a:pPr marL="762000" lvl="1">
              <a:tabLst>
                <a:tab pos="952500" algn="l"/>
              </a:tabLst>
            </a:pPr>
            <a:r>
              <a:t>荷兰皇家集团主要在荷兰和美国进行交易，拥有 60% 的现金流</a:t>
            </a:r>
          </a:p>
          <a:p>
            <a:pPr marL="762000" lvl="1">
              <a:tabLst>
                <a:tab pos="952500" algn="l"/>
              </a:tabLst>
            </a:pPr>
            <a:r>
              <a:t>壳牌主要在伦敦交易，拥有 40% 的现金流</a:t>
            </a:r>
          </a:p>
          <a:p>
            <a:pPr>
              <a:tabLst>
                <a:tab pos="952500" algn="l"/>
              </a:tabLst>
            </a:pPr>
            <a:r>
              <a:t>应该发现</a:t>
            </a:r>
          </a:p>
          <a:p>
            <a:pPr>
              <a:lnSpc>
                <a:spcPct val="140000"/>
              </a:lnSpc>
              <a:buFont typeface="Symbol" pitchFamily="18" charset="2"/>
              <a:buNone/>
              <a:tabLst>
                <a:tab pos="952500" algn="l"/>
              </a:tabLst>
            </a:pPr>
            <a:r>
              <a:rPr i="1"/>
              <a:t> </a:t>
            </a:r>
            <a:r>
              <a:t>市场价值（荷兰皇家）</a:t>
            </a:r>
            <a:endParaRPr u="sng"/>
          </a:p>
          <a:p>
            <a:pPr>
              <a:lnSpc>
                <a:spcPct val="20000"/>
              </a:lnSpc>
              <a:buFont typeface="Symbol" pitchFamily="18" charset="2"/>
              <a:buNone/>
              <a:tabLst>
                <a:tab pos="952500" algn="l"/>
              </a:tabLst>
            </a:pPr>
            <a:r>
              <a:t>	      	市值（壳牌）</a:t>
            </a:r>
          </a:p>
          <a:p>
            <a:pPr>
              <a:buFont typeface="Symbol" pitchFamily="18" charset="2"/>
              <a:buNone/>
              <a:tabLst>
                <a:tab pos="952500" algn="l"/>
              </a:tabLst>
            </a:pPr>
            <a:r>
              <a:t>	但不要！</a:t>
            </a:r>
            <a:endParaRPr i="1"/>
          </a:p>
        </p:txBody>
      </p:sp>
      <p:sp>
        <p:nvSpPr>
          <p:cNvPr id="22533" name="Line 4"/>
          <p:cNvSpPr>
            <a:spLocks noChangeShapeType="1"/>
          </p:cNvSpPr>
          <p:nvPr/>
        </p:nvSpPr>
        <p:spPr bwMode="auto">
          <a:xfrm>
            <a:off x="1524000" y="5715000"/>
            <a:ext cx="3581400" cy="0"/>
          </a:xfrm>
          <a:prstGeom prst="line">
            <a:avLst/>
          </a:prstGeom>
          <a:noFill/>
          <a:ln w="28575">
            <a:solidFill>
              <a:schemeClr val="tx1"/>
            </a:solidFill>
            <a:round/>
            <a:headEnd/>
            <a:tailEnd/>
          </a:ln>
        </p:spPr>
        <p:txBody>
          <a:bodyPr wrap="none" lIns="0" tIns="0" rIns="0" bIns="0" anchor="ctr"/>
          <a:lstStyle/>
          <a:p/>
        </p:txBody>
      </p:sp>
      <p:sp>
        <p:nvSpPr>
          <p:cNvPr id="22534" name="Text Box 5"/>
          <p:cNvSpPr txBox="1">
            <a:spLocks noChangeArrowheads="1"/>
          </p:cNvSpPr>
          <p:nvPr/>
        </p:nvSpPr>
        <p:spPr bwMode="auto">
          <a:xfrm>
            <a:off x="5334000" y="5577681"/>
            <a:ext cx="609600" cy="274638"/>
          </a:xfrm>
          <a:prstGeom prst="rect">
            <a:avLst/>
          </a:prstGeom>
          <a:noFill/>
          <a:ln w="28575">
            <a:noFill/>
            <a:miter lim="800000"/>
            <a:headEnd/>
            <a:tailEnd/>
          </a:ln>
        </p:spPr>
        <p:txBody>
          <a:bodyPr wrap="square" lIns="0" tIns="0" rIns="0" bIns="0">
            <a:spAutoFit/>
          </a:bodyPr>
          <a:lstStyle/>
          <a:p>
            <a:r>
              <a:t>= 1.5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1"/>
          </p:nvPr>
        </p:nvSpPr>
        <p:spPr>
          <a:noFill/>
        </p:spPr>
        <p:txBody>
          <a:bodyPr/>
          <a:lstStyle/>
          <a:p>
            <a:fld id="{CE789727-61FB-4E90-825A-1FFFA9CB39B4}" type="slidenum">
              <a:rPr lang="en-GB" smtClean="0"/>
              <a:t>34</a:t>
            </a:fld>
          </a:p>
        </p:txBody>
      </p:sp>
      <p:sp>
        <p:nvSpPr>
          <p:cNvPr id="23555" name="Rectangle 2"/>
          <p:cNvSpPr>
            <a:spLocks noGrp="1" noChangeArrowheads="1"/>
          </p:cNvSpPr>
          <p:nvPr>
            <p:ph type="title"/>
          </p:nvPr>
        </p:nvSpPr>
        <p:spPr/>
        <p:txBody>
          <a:bodyPr/>
          <a:lstStyle/>
          <a:p>
            <a:r>
              <a:t>套利的限制</a:t>
            </a:r>
          </a:p>
        </p:txBody>
      </p:sp>
      <p:sp>
        <p:nvSpPr>
          <p:cNvPr id="23556" name="Rectangle 3"/>
          <p:cNvSpPr>
            <a:spLocks noGrp="1" noChangeArrowheads="1"/>
          </p:cNvSpPr>
          <p:nvPr>
            <p:ph type="body" idx="1"/>
          </p:nvPr>
        </p:nvSpPr>
        <p:spPr/>
        <p:txBody>
          <a:bodyPr/>
          <a:lstStyle/>
          <a:p>
            <a:pPr>
              <a:buFont typeface="Symbol" pitchFamily="18" charset="2"/>
              <a:buNone/>
            </a:pPr>
            <a:r>
              <a:t>荷兰皇家壳牌公司与平价偏差</a:t>
            </a:r>
          </a:p>
        </p:txBody>
      </p:sp>
      <p:pic>
        <p:nvPicPr>
          <p:cNvPr id="23557" name="Picture 4"/>
          <p:cNvPicPr>
            <a:picLocks noChangeAspect="1" noChangeArrowheads="1"/>
          </p:cNvPicPr>
          <p:nvPr/>
        </p:nvPicPr>
        <p:blipFill>
          <a:blip r:embed="rId2" cstate="print"/>
          <a:srcRect/>
          <a:stretch>
            <a:fillRect/>
          </a:stretch>
        </p:blipFill>
        <p:spPr bwMode="auto">
          <a:xfrm>
            <a:off x="685800" y="2590800"/>
            <a:ext cx="6172200" cy="3714750"/>
          </a:xfrm>
          <a:prstGeom prst="rect">
            <a:avLst/>
          </a:prstGeom>
          <a:noFill/>
          <a:ln w="9525">
            <a:noFill/>
            <a:miter lim="800000"/>
            <a:headEnd/>
            <a:tailEnd/>
          </a:ln>
        </p:spPr>
      </p:pic>
      <p:sp>
        <p:nvSpPr>
          <p:cNvPr id="2" name="文本框 1">
            <a:extLst>
              <a:ext uri="{FF2B5EF4-FFF2-40B4-BE49-F238E27FC236}">
                <a16:creationId xmlns:a16="http://schemas.microsoft.com/office/drawing/2014/main" id="{0AF7EDF8-CC3E-799F-C357-D3C1620731E1}"/>
              </a:ext>
            </a:extLst>
          </p:cNvPr>
          <p:cNvSpPr txBox="1"/>
          <p:nvPr/>
        </p:nvSpPr>
        <p:spPr>
          <a:xfrm rot="16200000">
            <a:off x="192442" y="3930878"/>
            <a:ext cx="1676400" cy="215444"/>
          </a:xfrm>
          <a:prstGeom prst="rect">
            <a:avLst/>
          </a:prstGeom>
          <a:noFill/>
        </p:spPr>
        <p:txBody>
          <a:bodyPr wrap="square" lIns="0" tIns="0" rIns="0" bIns="0">
            <a:spAutoFit/>
          </a:bodyPr>
          <a:lstStyle/>
          <a:p>
            <a:pPr algn="ctr">
              <a:spcBef>
                <a:spcPts val="0"/>
              </a:spcBef>
              <a:defRPr sz="1400">
                <a:latin typeface="Times New Roman" panose="02020603050405020304" pitchFamily="18" charset="0"/>
                <a:cs typeface="Times New Roman" panose="02020603050405020304" pitchFamily="18" charset="0"/>
              </a:defRPr>
            </a:pPr>
            <a:r>
              <a:t>百分比偏差</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11"/>
          </p:nvPr>
        </p:nvSpPr>
        <p:spPr>
          <a:noFill/>
        </p:spPr>
        <p:txBody>
          <a:bodyPr/>
          <a:lstStyle/>
          <a:p>
            <a:fld id="{4F2E4529-8FF9-491B-B5DB-B536344DCA9F}" type="slidenum">
              <a:rPr lang="en-GB" smtClean="0"/>
              <a:t>35</a:t>
            </a:fld>
          </a:p>
        </p:txBody>
      </p:sp>
      <p:sp>
        <p:nvSpPr>
          <p:cNvPr id="29699" name="Rectangle 2"/>
          <p:cNvSpPr>
            <a:spLocks noGrp="1" noChangeArrowheads="1"/>
          </p:cNvSpPr>
          <p:nvPr>
            <p:ph type="title"/>
          </p:nvPr>
        </p:nvSpPr>
        <p:spPr/>
        <p:txBody>
          <a:bodyPr/>
          <a:lstStyle/>
          <a:p>
            <a:r>
              <a:t>规范行为金融学</a:t>
            </a:r>
          </a:p>
        </p:txBody>
      </p:sp>
      <p:sp>
        <p:nvSpPr>
          <p:cNvPr id="29700" name="Rectangle 3"/>
          <p:cNvSpPr>
            <a:spLocks noGrp="1" noChangeArrowheads="1"/>
          </p:cNvSpPr>
          <p:nvPr>
            <p:ph type="body" idx="1"/>
          </p:nvPr>
        </p:nvSpPr>
        <p:spPr/>
        <p:txBody>
          <a:bodyPr/>
          <a:lstStyle/>
          <a:p>
            <a:r>
              <a:t>我们如何帮助人们克服偏见并做出更好的决定？</a:t>
            </a:r>
          </a:p>
          <a:p>
            <a:r>
              <a:t>意识到偏见是第一步</a:t>
            </a:r>
          </a:p>
          <a:p>
            <a:r>
              <a:t>一些明确的消除偏见的技术也是有效的</a:t>
            </a:r>
          </a:p>
          <a:p>
            <a:pPr lvl="1"/>
            <a:r>
              <a:t>例如，对于过度自信，问“为什么不呢？”或公开解释自己的理由</a:t>
            </a:r>
          </a:p>
          <a:p>
            <a:pPr>
              <a:buNone/>
            </a:p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p:cNvSpPr>
            <a:spLocks noGrp="1"/>
          </p:cNvSpPr>
          <p:nvPr>
            <p:ph type="sldNum" sz="quarter" idx="11"/>
          </p:nvPr>
        </p:nvSpPr>
        <p:spPr>
          <a:noFill/>
        </p:spPr>
        <p:txBody>
          <a:bodyPr/>
          <a:lstStyle/>
          <a:p>
            <a:fld id="{9CC57545-DB97-475B-AB2C-A1D7F61A5CC5}" type="slidenum">
              <a:rPr lang="en-GB" smtClean="0"/>
              <a:t>36</a:t>
            </a:fld>
          </a:p>
        </p:txBody>
      </p:sp>
      <p:sp>
        <p:nvSpPr>
          <p:cNvPr id="30723" name="Rectangle 2"/>
          <p:cNvSpPr>
            <a:spLocks noGrp="1" noChangeArrowheads="1"/>
          </p:cNvSpPr>
          <p:nvPr>
            <p:ph type="title"/>
          </p:nvPr>
        </p:nvSpPr>
        <p:spPr/>
        <p:txBody>
          <a:bodyPr/>
          <a:lstStyle/>
          <a:p>
            <a:r>
              <a:t>规范行为金融学</a:t>
            </a:r>
          </a:p>
        </p:txBody>
      </p:sp>
      <p:sp>
        <p:nvSpPr>
          <p:cNvPr id="30724" name="Rectangle 3"/>
          <p:cNvSpPr>
            <a:spLocks noGrp="1" noChangeArrowheads="1"/>
          </p:cNvSpPr>
          <p:nvPr>
            <p:ph type="body" idx="1"/>
          </p:nvPr>
        </p:nvSpPr>
        <p:spPr/>
        <p:txBody>
          <a:bodyPr/>
          <a:lstStyle/>
          <a:p>
            <a:r>
              <a:t>制度设计可能特别有效</a:t>
            </a:r>
          </a:p>
          <a:p>
            <a:pPr lvl="1"/>
            <a:r>
              <a:t>“助推”（Thaler 和 Sunstein，2008）</a:t>
            </a:r>
          </a:p>
          <a:p>
            <a:pPr lvl="1"/>
            <a:r>
              <a:t>例如，使用</a:t>
            </a:r>
            <a:r>
              <a:rPr i="1"/>
              <a:t>默认选项</a:t>
            </a:r>
          </a:p>
          <a:p>
            <a:r>
              <a:t>两个原则：</a:t>
            </a:r>
          </a:p>
          <a:p>
            <a:pPr lvl="1"/>
            <a:r>
              <a:t>不要限制人们可用的选择范围</a:t>
            </a:r>
          </a:p>
          <a:p>
            <a:pPr lvl="1"/>
            <a:r>
              <a:t>但要构建一个合理的 </a:t>
            </a:r>
            <a:r>
              <a:rPr i="1"/>
              <a:t>default</a:t>
            </a:r>
            <a:r>
              <a:t> 选项</a:t>
            </a:r>
          </a:p>
          <a:p>
            <a:pPr lvl="2"/>
            <a:r>
              <a:t>因为惯性意味着人们可能会选择默认选项</a:t>
            </a:r>
          </a:p>
          <a:p>
            <a:pPr>
              <a:buNone/>
            </a:pPr>
          </a:p>
          <a:p>
            <a:pPr>
              <a:buFont typeface="Symbol" pitchFamily="18" charset="2"/>
              <a:buNone/>
            </a:pPr>
            <a:r>
              <a:t>应用：</a:t>
            </a:r>
            <a:r>
              <a:rPr i="1"/>
              <a:t>储蓄不足</a:t>
            </a:r>
          </a:p>
          <a:p>
            <a:r>
              <a:t>许多人想把收入的很大一部分存起来，但却做不到</a:t>
            </a:r>
          </a:p>
          <a:p>
            <a:pPr lvl="1"/>
            <a:r>
              <a:t>行为假设：</a:t>
            </a:r>
            <a:r>
              <a:rPr i="1"/>
              <a:t>自我控制问题</a:t>
            </a:r>
          </a:p>
          <a:p>
            <a:r>
              <a:t>一个解决方案是将退休计划从“选择加入”改为“选择退出”</a:t>
            </a:r>
          </a:p>
          <a:p>
            <a:pPr lvl="1"/>
            <a:r>
              <a:t>对缴费率产生重大影响</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EAB7BA4-F05A-4DE4-838B-F2B7AE57E588}" type="slidenum">
              <a:rPr lang="en-GB"/>
              <a:t>37</a:t>
            </a:fld>
          </a:p>
        </p:txBody>
      </p:sp>
      <p:sp>
        <p:nvSpPr>
          <p:cNvPr id="140290" name="Rectangle 2"/>
          <p:cNvSpPr>
            <a:spLocks noGrp="1" noChangeArrowheads="1"/>
          </p:cNvSpPr>
          <p:nvPr>
            <p:ph type="title"/>
          </p:nvPr>
        </p:nvSpPr>
        <p:spPr/>
        <p:txBody>
          <a:bodyPr/>
          <a:lstStyle/>
          <a:p>
            <a:r>
              <a:t>概括</a:t>
            </a:r>
          </a:p>
        </p:txBody>
      </p:sp>
      <p:sp>
        <p:nvSpPr>
          <p:cNvPr id="140291" name="Rectangle 3"/>
          <p:cNvSpPr>
            <a:spLocks noGrp="1" noChangeArrowheads="1"/>
          </p:cNvSpPr>
          <p:nvPr>
            <p:ph type="body" idx="1"/>
          </p:nvPr>
        </p:nvSpPr>
        <p:spPr/>
        <p:txBody>
          <a:bodyPr/>
          <a:lstStyle/>
          <a:p>
            <a:r>
              <a:t>越来越多的证据表明，行为金融思想在许多重要的金融现象中发挥着核心作用</a:t>
            </a:r>
          </a:p>
          <a:p>
            <a:pPr lvl="1"/>
            <a:r>
              <a:t>资产市场波动、投资策略表现、交易量、并购活动、泡沫……</a:t>
            </a:r>
          </a:p>
          <a:p>
            <a:r>
              <a:t>最重要的概念是：</a:t>
            </a:r>
          </a:p>
          <a:p>
            <a:pPr lvl="1"/>
            <a:r>
              <a:t>过度推断、过度自信和前景理论</a:t>
            </a:r>
          </a:p>
          <a:p>
            <a:pPr>
              <a:buNone/>
            </a:pPr>
          </a:p>
          <a:p>
            <a:pPr>
              <a:buNone/>
            </a:pPr>
            <a:r>
              <a:t>进一步阅读：</a:t>
            </a:r>
          </a:p>
          <a:p>
            <a:r>
              <a:t>《行为金融学概述》（Barberis 和 Thaler，2003 年）</a:t>
            </a:r>
          </a:p>
          <a:p>
            <a:r>
              <a:t>“基于心理学的资产价格和交易量模型”（Barberis，2018）</a:t>
            </a:r>
          </a:p>
          <a:p>
            <a:r>
              <a:t>《思考，快与慢》（卡尼曼，2011）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1"/>
          </p:nvPr>
        </p:nvSpPr>
        <p:spPr>
          <a:noFill/>
        </p:spPr>
        <p:txBody>
          <a:bodyPr/>
          <a:lstStyle/>
          <a:p>
            <a:fld id="{A321D037-C8A0-46E1-8EFB-174A1C963D91}" type="slidenum">
              <a:rPr lang="en-GB" smtClean="0"/>
              <a:t>3</a:t>
            </a:fld>
          </a:p>
        </p:txBody>
      </p:sp>
      <p:sp>
        <p:nvSpPr>
          <p:cNvPr id="8195" name="Rectangle 2"/>
          <p:cNvSpPr>
            <a:spLocks noGrp="1" noChangeArrowheads="1"/>
          </p:cNvSpPr>
          <p:nvPr>
            <p:ph type="title"/>
          </p:nvPr>
        </p:nvSpPr>
        <p:spPr/>
        <p:txBody>
          <a:bodyPr/>
          <a:lstStyle/>
          <a:p>
            <a:r>
              <a:t>题外话：不参与</a:t>
            </a:r>
          </a:p>
        </p:txBody>
      </p:sp>
      <p:sp>
        <p:nvSpPr>
          <p:cNvPr id="8196" name="Rectangle 3"/>
          <p:cNvSpPr>
            <a:spLocks noGrp="1" noChangeArrowheads="1"/>
          </p:cNvSpPr>
          <p:nvPr>
            <p:ph type="body" idx="1"/>
          </p:nvPr>
        </p:nvSpPr>
        <p:spPr/>
        <p:txBody>
          <a:bodyPr/>
          <a:lstStyle/>
          <a:p>
            <a:r>
              <a:t>还有其他心理学方法可以解决不参与问题</a:t>
            </a:r>
          </a:p>
          <a:p>
            <a:r>
              <a:t>其中之一是基于</a:t>
            </a:r>
            <a:r>
              <a:rPr i="1"/>
              <a:t>信任</a:t>
            </a:r>
          </a:p>
          <a:p>
            <a:r>
              <a:t>对 1,943 个荷兰家庭的调查显示，信任度较低的家庭在股市的投资较少</a:t>
            </a:r>
          </a:p>
          <a:p>
            <a:pPr lvl="1"/>
            <a:r>
              <a:t>吉索、萨皮恩扎、津加莱斯 (2008)</a:t>
            </a:r>
          </a:p>
          <a:p>
            <a:r>
              <a:t>信任度是通过调查问题来衡量的：</a:t>
            </a:r>
          </a:p>
          <a:p>
            <a:pPr>
              <a:buFont typeface="Symbol" pitchFamily="18" charset="2"/>
              <a:buNone/>
            </a:pPr>
            <a:r>
              <a:t>	“</a:t>
            </a:r>
            <a:r>
              <a:rPr i="1"/>
              <a:t>一般来说，您认为大多数人是值得信任的，还是在与人打交道时必须小心谨慎？”</a:t>
            </a:r>
          </a:p>
          <a:p>
            <a:pPr>
              <a:buFont typeface="Symbol" pitchFamily="18" charset="2"/>
              <a:buNone/>
            </a:pPr>
          </a:p>
          <a:p>
            <a:pPr lvl="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p:cNvSpPr>
            <a:spLocks noGrp="1"/>
          </p:cNvSpPr>
          <p:nvPr>
            <p:ph type="sldNum" sz="quarter" idx="11"/>
          </p:nvPr>
        </p:nvSpPr>
        <p:spPr>
          <a:noFill/>
        </p:spPr>
        <p:txBody>
          <a:bodyPr/>
          <a:lstStyle/>
          <a:p>
            <a:fld id="{5182DDCC-A016-4CB2-8651-5692BA0E71AA}" type="slidenum">
              <a:rPr lang="en-GB" smtClean="0"/>
              <a:t>4</a:t>
            </a:fld>
          </a:p>
        </p:txBody>
      </p:sp>
      <p:sp>
        <p:nvSpPr>
          <p:cNvPr id="9219" name="Rectangle 2"/>
          <p:cNvSpPr>
            <a:spLocks noGrp="1" noChangeArrowheads="1"/>
          </p:cNvSpPr>
          <p:nvPr>
            <p:ph type="title"/>
          </p:nvPr>
        </p:nvSpPr>
        <p:spPr/>
        <p:txBody>
          <a:bodyPr/>
          <a:lstStyle/>
          <a:p>
            <a:r>
              <a:t>题外话：不参与</a:t>
            </a:r>
          </a:p>
        </p:txBody>
      </p:sp>
      <p:sp>
        <p:nvSpPr>
          <p:cNvPr id="9220" name="Rectangle 3"/>
          <p:cNvSpPr>
            <a:spLocks noGrp="1" noChangeArrowheads="1"/>
          </p:cNvSpPr>
          <p:nvPr>
            <p:ph type="body" idx="1"/>
          </p:nvPr>
        </p:nvSpPr>
        <p:spPr/>
        <p:txBody>
          <a:bodyPr/>
          <a:lstStyle/>
          <a:p>
            <a:r>
              <a:t>信任也解释了</a:t>
            </a:r>
            <a:r>
              <a:rPr i="1"/>
              <a:t>跨国</a:t>
            </a:r>
            <a:r>
              <a:t>股市参与率的差异</a:t>
            </a:r>
          </a:p>
          <a:p>
            <a:pPr>
              <a:buFont typeface="Symbol" pitchFamily="18" charset="2"/>
              <a:buNone/>
            </a:pPr>
          </a:p>
        </p:txBody>
      </p:sp>
      <p:pic>
        <p:nvPicPr>
          <p:cNvPr id="9221" name="Picture 4" descr="Pages from zingales_trust"/>
          <p:cNvPicPr>
            <a:picLocks noChangeAspect="1" noChangeArrowheads="1"/>
          </p:cNvPicPr>
          <p:nvPr/>
        </p:nvPicPr>
        <p:blipFill>
          <a:blip r:embed="rId3" cstate="print"/>
          <a:srcRect l="14815" t="8005" r="14815" b="59030"/>
          <a:stretch>
            <a:fillRect/>
          </a:stretch>
        </p:blipFill>
        <p:spPr bwMode="auto">
          <a:xfrm>
            <a:off x="1066800" y="2819400"/>
            <a:ext cx="5181600" cy="3124200"/>
          </a:xfrm>
          <a:prstGeom prst="rect">
            <a:avLst/>
          </a:prstGeom>
          <a:noFill/>
          <a:ln w="9525">
            <a:noFill/>
            <a:miter lim="800000"/>
            <a:headEnd/>
            <a:tailEnd/>
          </a:ln>
        </p:spPr>
      </p:pic>
      <p:sp>
        <p:nvSpPr>
          <p:cNvPr id="2" name="文本框 1">
            <a:extLst>
              <a:ext uri="{FF2B5EF4-FFF2-40B4-BE49-F238E27FC236}">
                <a16:creationId xmlns:a16="http://schemas.microsoft.com/office/drawing/2014/main" id="{0064BC12-45F1-5F4B-1ECB-2E62E6C4FBE2}"/>
              </a:ext>
            </a:extLst>
          </p:cNvPr>
          <p:cNvSpPr txBox="1"/>
          <p:nvPr/>
        </p:nvSpPr>
        <p:spPr>
          <a:xfrm>
            <a:off x="3521764" y="5701746"/>
            <a:ext cx="664817" cy="153888"/>
          </a:xfrm>
          <a:prstGeom prst="rect">
            <a:avLst/>
          </a:prstGeom>
          <a:noFill/>
        </p:spPr>
        <p:txBody>
          <a:bodyPr wrap="square" lIns="0" tIns="0" rIns="0" bIns="0">
            <a:spAutoFit/>
          </a:bodyPr>
          <a:lstStyle/>
          <a:p>
            <a:pPr algn="ctr">
              <a:defRPr sz="1000">
                <a:latin typeface="Arial" panose="020B0604020202020204" pitchFamily="34" charset="0"/>
                <a:cs typeface="Arial" panose="020B0604020202020204" pitchFamily="34" charset="0"/>
              </a:defRPr>
            </a:pPr>
            <a:r>
              <a:t>相信</a:t>
            </a:r>
            <a:endParaRPr sz="100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4AC967B7-780B-B312-77DF-09151057C25E}"/>
              </a:ext>
            </a:extLst>
          </p:cNvPr>
          <p:cNvSpPr txBox="1"/>
          <p:nvPr/>
        </p:nvSpPr>
        <p:spPr>
          <a:xfrm rot="16200000">
            <a:off x="519845" y="4235479"/>
            <a:ext cx="1904999" cy="130805"/>
          </a:xfrm>
          <a:prstGeom prst="rect">
            <a:avLst/>
          </a:prstGeom>
          <a:noFill/>
        </p:spPr>
        <p:txBody>
          <a:bodyPr wrap="square" lIns="0" tIns="0" rIns="0" bIns="0">
            <a:spAutoFit/>
          </a:bodyPr>
          <a:lstStyle/>
          <a:p>
            <a:pPr algn="ctr">
              <a:defRPr sz="850">
                <a:latin typeface="Arial" panose="020B0604020202020204" pitchFamily="34" charset="0"/>
                <a:cs typeface="Arial" panose="020B0604020202020204" pitchFamily="34" charset="0"/>
              </a:defRPr>
            </a:pPr>
            <a:r>
              <a:t>股市参与度达到5%</a:t>
            </a:r>
            <a:endParaRPr sz="850">
              <a:latin typeface="Arial" panose="020B0604020202020204" pitchFamily="34" charset="0"/>
              <a:cs typeface="Arial" panose="020B0604020202020204" pitchFamily="34" charset="0"/>
            </a:endParaRPr>
          </a:p>
        </p:txBody>
      </p:sp>
      <p:grpSp>
        <p:nvGrpSpPr>
          <p:cNvPr id="6" name="组合 5">
            <a:extLst>
              <a:ext uri="{FF2B5EF4-FFF2-40B4-BE49-F238E27FC236}">
                <a16:creationId xmlns:a16="http://schemas.microsoft.com/office/drawing/2014/main" id="{2D00D6C5-B17E-BD7C-EC4B-1F42A43513BB}"/>
              </a:ext>
            </a:extLst>
          </p:cNvPr>
          <p:cNvGrpSpPr/>
          <p:nvPr/>
        </p:nvGrpSpPr>
        <p:grpSpPr>
          <a:xfrm>
            <a:off x="1882156" y="3177023"/>
            <a:ext cx="4014706" cy="2233262"/>
            <a:chOff x="1882156" y="3177023"/>
            <a:chExt cx="4014706" cy="2233262"/>
          </a:xfrm>
        </p:grpSpPr>
        <p:sp>
          <p:nvSpPr>
            <p:cNvPr id="4" name="Rectangle 46">
              <a:extLst>
                <a:ext uri="{FF2B5EF4-FFF2-40B4-BE49-F238E27FC236}">
                  <a16:creationId xmlns:a16="http://schemas.microsoft.com/office/drawing/2014/main" id="{C0B23B22-DA2C-98C4-C2ED-6405EAC1A7CC}"/>
                </a:ext>
              </a:extLst>
            </p:cNvPr>
            <p:cNvSpPr>
              <a:spLocks noChangeArrowheads="1"/>
            </p:cNvSpPr>
            <p:nvPr/>
          </p:nvSpPr>
          <p:spPr bwMode="auto">
            <a:xfrm>
              <a:off x="1882156" y="5046134"/>
              <a:ext cx="314189"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希腊</a:t>
              </a:r>
            </a:p>
          </p:txBody>
        </p:sp>
        <p:sp>
          <p:nvSpPr>
            <p:cNvPr id="5" name="Rectangle 46">
              <a:extLst>
                <a:ext uri="{FF2B5EF4-FFF2-40B4-BE49-F238E27FC236}">
                  <a16:creationId xmlns:a16="http://schemas.microsoft.com/office/drawing/2014/main" id="{85AFE7D7-CCB6-53A6-6840-A44188006006}"/>
                </a:ext>
              </a:extLst>
            </p:cNvPr>
            <p:cNvSpPr>
              <a:spLocks noChangeArrowheads="1"/>
            </p:cNvSpPr>
            <p:nvPr/>
          </p:nvSpPr>
          <p:spPr bwMode="auto">
            <a:xfrm>
              <a:off x="2115947" y="4025230"/>
              <a:ext cx="298159"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法国</a:t>
              </a:r>
              <a:endParaRPr kumimoji="0" sz="750" b="0" i="0" u="none" strike="noStrike" cap="none" normalizeH="0" baseline="0">
                <a:ln>
                  <a:noFill/>
                </a:ln>
                <a:effectLst/>
                <a:latin typeface="Arial" panose="020B0604020202020204" pitchFamily="34" charset="0"/>
              </a:endParaRPr>
            </a:p>
          </p:txBody>
        </p:sp>
        <p:sp>
          <p:nvSpPr>
            <p:cNvPr id="7" name="Rectangle 46">
              <a:extLst>
                <a:ext uri="{FF2B5EF4-FFF2-40B4-BE49-F238E27FC236}">
                  <a16:creationId xmlns:a16="http://schemas.microsoft.com/office/drawing/2014/main" id="{5A4391E0-9E66-5082-8072-57BCD002ECB4}"/>
                </a:ext>
              </a:extLst>
            </p:cNvPr>
            <p:cNvSpPr>
              <a:spLocks noChangeArrowheads="1"/>
            </p:cNvSpPr>
            <p:nvPr/>
          </p:nvSpPr>
          <p:spPr bwMode="auto">
            <a:xfrm>
              <a:off x="2732607" y="5020375"/>
              <a:ext cx="298159"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奥地利</a:t>
              </a:r>
            </a:p>
          </p:txBody>
        </p:sp>
        <p:sp>
          <p:nvSpPr>
            <p:cNvPr id="8" name="Rectangle 46">
              <a:extLst>
                <a:ext uri="{FF2B5EF4-FFF2-40B4-BE49-F238E27FC236}">
                  <a16:creationId xmlns:a16="http://schemas.microsoft.com/office/drawing/2014/main" id="{ED8A867F-8FBE-CBF1-ACD3-A7AE8E4FF644}"/>
                </a:ext>
              </a:extLst>
            </p:cNvPr>
            <p:cNvSpPr>
              <a:spLocks noChangeArrowheads="1"/>
            </p:cNvSpPr>
            <p:nvPr/>
          </p:nvSpPr>
          <p:spPr bwMode="auto">
            <a:xfrm>
              <a:off x="2994578" y="5294869"/>
              <a:ext cx="243656"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西班牙</a:t>
              </a:r>
            </a:p>
          </p:txBody>
        </p:sp>
        <p:sp>
          <p:nvSpPr>
            <p:cNvPr id="9" name="Rectangle 46">
              <a:extLst>
                <a:ext uri="{FF2B5EF4-FFF2-40B4-BE49-F238E27FC236}">
                  <a16:creationId xmlns:a16="http://schemas.microsoft.com/office/drawing/2014/main" id="{0690CD2B-DC88-33D7-B1F3-D05285ACE57E}"/>
                </a:ext>
              </a:extLst>
            </p:cNvPr>
            <p:cNvSpPr>
              <a:spLocks noChangeArrowheads="1"/>
            </p:cNvSpPr>
            <p:nvPr/>
          </p:nvSpPr>
          <p:spPr bwMode="auto">
            <a:xfrm>
              <a:off x="3748041" y="3532657"/>
              <a:ext cx="187552"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英国。</a:t>
              </a:r>
            </a:p>
          </p:txBody>
        </p:sp>
        <p:sp>
          <p:nvSpPr>
            <p:cNvPr id="10" name="Rectangle 46">
              <a:extLst>
                <a:ext uri="{FF2B5EF4-FFF2-40B4-BE49-F238E27FC236}">
                  <a16:creationId xmlns:a16="http://schemas.microsoft.com/office/drawing/2014/main" id="{4D8A6A7E-FA59-BAD5-8B53-1BFC4D78BFCC}"/>
                </a:ext>
              </a:extLst>
            </p:cNvPr>
            <p:cNvSpPr>
              <a:spLocks noChangeArrowheads="1"/>
            </p:cNvSpPr>
            <p:nvPr/>
          </p:nvSpPr>
          <p:spPr bwMode="auto">
            <a:xfrm>
              <a:off x="4063315" y="3238261"/>
              <a:ext cx="187552"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我们。</a:t>
              </a:r>
            </a:p>
          </p:txBody>
        </p:sp>
        <p:sp>
          <p:nvSpPr>
            <p:cNvPr id="11" name="Rectangle 46">
              <a:extLst>
                <a:ext uri="{FF2B5EF4-FFF2-40B4-BE49-F238E27FC236}">
                  <a16:creationId xmlns:a16="http://schemas.microsoft.com/office/drawing/2014/main" id="{DD4F8A26-4300-D09C-ABBB-0CAA2AC0385A}"/>
                </a:ext>
              </a:extLst>
            </p:cNvPr>
            <p:cNvSpPr>
              <a:spLocks noChangeArrowheads="1"/>
            </p:cNvSpPr>
            <p:nvPr/>
          </p:nvSpPr>
          <p:spPr bwMode="auto">
            <a:xfrm>
              <a:off x="5552216" y="3177023"/>
              <a:ext cx="344646"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瑞典</a:t>
              </a:r>
            </a:p>
          </p:txBody>
        </p:sp>
        <p:sp>
          <p:nvSpPr>
            <p:cNvPr id="12" name="Rectangle 46">
              <a:extLst>
                <a:ext uri="{FF2B5EF4-FFF2-40B4-BE49-F238E27FC236}">
                  <a16:creationId xmlns:a16="http://schemas.microsoft.com/office/drawing/2014/main" id="{3B6A06A0-0273-CF83-F927-17ED8D489138}"/>
                </a:ext>
              </a:extLst>
            </p:cNvPr>
            <p:cNvSpPr>
              <a:spLocks noChangeArrowheads="1"/>
            </p:cNvSpPr>
            <p:nvPr/>
          </p:nvSpPr>
          <p:spPr bwMode="auto">
            <a:xfrm>
              <a:off x="5030965" y="3781755"/>
              <a:ext cx="387927"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丹麦</a:t>
              </a:r>
            </a:p>
          </p:txBody>
        </p:sp>
        <p:sp>
          <p:nvSpPr>
            <p:cNvPr id="13" name="Rectangle 46">
              <a:extLst>
                <a:ext uri="{FF2B5EF4-FFF2-40B4-BE49-F238E27FC236}">
                  <a16:creationId xmlns:a16="http://schemas.microsoft.com/office/drawing/2014/main" id="{E6AD71D5-9810-664A-BCD4-730FB076C6A8}"/>
                </a:ext>
              </a:extLst>
            </p:cNvPr>
            <p:cNvSpPr>
              <a:spLocks noChangeArrowheads="1"/>
            </p:cNvSpPr>
            <p:nvPr/>
          </p:nvSpPr>
          <p:spPr bwMode="auto">
            <a:xfrm>
              <a:off x="4364122" y="3879521"/>
              <a:ext cx="609600"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荷兰</a:t>
              </a:r>
            </a:p>
          </p:txBody>
        </p:sp>
        <p:sp>
          <p:nvSpPr>
            <p:cNvPr id="14" name="Rectangle 46">
              <a:extLst>
                <a:ext uri="{FF2B5EF4-FFF2-40B4-BE49-F238E27FC236}">
                  <a16:creationId xmlns:a16="http://schemas.microsoft.com/office/drawing/2014/main" id="{9AD87398-D7E6-B41A-9402-1A0AF7EE62D5}"/>
                </a:ext>
              </a:extLst>
            </p:cNvPr>
            <p:cNvSpPr>
              <a:spLocks noChangeArrowheads="1"/>
            </p:cNvSpPr>
            <p:nvPr/>
          </p:nvSpPr>
          <p:spPr bwMode="auto">
            <a:xfrm>
              <a:off x="3087131" y="4203264"/>
              <a:ext cx="434633"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德国</a:t>
              </a:r>
            </a:p>
          </p:txBody>
        </p:sp>
        <p:sp>
          <p:nvSpPr>
            <p:cNvPr id="15" name="Rectangle 46">
              <a:extLst>
                <a:ext uri="{FF2B5EF4-FFF2-40B4-BE49-F238E27FC236}">
                  <a16:creationId xmlns:a16="http://schemas.microsoft.com/office/drawing/2014/main" id="{87E6656B-7DBA-A31C-350F-0E176A91DAA5}"/>
                </a:ext>
              </a:extLst>
            </p:cNvPr>
            <p:cNvSpPr>
              <a:spLocks noChangeArrowheads="1"/>
            </p:cNvSpPr>
            <p:nvPr/>
          </p:nvSpPr>
          <p:spPr bwMode="auto">
            <a:xfrm>
              <a:off x="2906572" y="4065777"/>
              <a:ext cx="533400"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瑞士</a:t>
              </a:r>
              <a:endParaRPr kumimoji="0" sz="750" b="0" i="0" u="none" strike="noStrike" cap="none" normalizeH="0" baseline="0">
                <a:ln>
                  <a:noFill/>
                </a:ln>
                <a:effectLst/>
                <a:latin typeface="Arial" panose="020B0604020202020204" pitchFamily="34" charset="0"/>
              </a:endParaRPr>
            </a:p>
          </p:txBody>
        </p:sp>
        <p:sp>
          <p:nvSpPr>
            <p:cNvPr id="16" name="Rectangle 46">
              <a:extLst>
                <a:ext uri="{FF2B5EF4-FFF2-40B4-BE49-F238E27FC236}">
                  <a16:creationId xmlns:a16="http://schemas.microsoft.com/office/drawing/2014/main" id="{3A7E02D4-B01A-68E7-27BD-1FF16AADC855}"/>
                </a:ext>
              </a:extLst>
            </p:cNvPr>
            <p:cNvSpPr>
              <a:spLocks noChangeArrowheads="1"/>
            </p:cNvSpPr>
            <p:nvPr/>
          </p:nvSpPr>
          <p:spPr bwMode="auto">
            <a:xfrm>
              <a:off x="2949150" y="4100680"/>
              <a:ext cx="304800" cy="1154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sz="750">
                  <a:ln>
                    <a:noFill/>
                  </a:ln>
                  <a:effectLst/>
                </a:defRPr>
              </a:pPr>
              <a:r>
                <a:t>伊塔里</a:t>
              </a:r>
              <a:endParaRPr kumimoji="0" sz="750" b="0" i="0" u="none" strike="noStrike" cap="none" normalizeH="0" baseline="0">
                <a:ln>
                  <a:noFill/>
                </a:ln>
                <a:effectLst/>
                <a:latin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1"/>
          </p:nvPr>
        </p:nvSpPr>
        <p:spPr>
          <a:noFill/>
        </p:spPr>
        <p:txBody>
          <a:bodyPr/>
          <a:lstStyle/>
          <a:p>
            <a:fld id="{A321D037-C8A0-46E1-8EFB-174A1C963D91}" type="slidenum">
              <a:rPr lang="en-GB" smtClean="0"/>
              <a:t>5</a:t>
            </a:fld>
          </a:p>
        </p:txBody>
      </p:sp>
      <p:sp>
        <p:nvSpPr>
          <p:cNvPr id="8195" name="Rectangle 2"/>
          <p:cNvSpPr>
            <a:spLocks noGrp="1" noChangeArrowheads="1"/>
          </p:cNvSpPr>
          <p:nvPr>
            <p:ph type="title"/>
          </p:nvPr>
        </p:nvSpPr>
        <p:spPr/>
        <p:txBody>
          <a:bodyPr/>
          <a:lstStyle/>
          <a:p>
            <a:r>
              <a:t>题外话：不参与</a:t>
            </a:r>
          </a:p>
        </p:txBody>
      </p:sp>
      <p:sp>
        <p:nvSpPr>
          <p:cNvPr id="8196" name="Rectangle 3"/>
          <p:cNvSpPr>
            <a:spLocks noGrp="1" noChangeArrowheads="1"/>
          </p:cNvSpPr>
          <p:nvPr>
            <p:ph type="body" idx="1"/>
          </p:nvPr>
        </p:nvSpPr>
        <p:spPr/>
        <p:txBody>
          <a:bodyPr/>
          <a:lstStyle/>
          <a:p>
            <a:r>
              <a:t>另一种心理学上的不参与方法是基于经验</a:t>
            </a:r>
            <a:r>
              <a:rPr i="1"/>
              <a:t>经验效应</a:t>
            </a:r>
          </a:p>
          <a:p>
            <a:r>
              <a:t>在做出决策时，我们应该查看</a:t>
            </a:r>
            <a:r>
              <a:rPr i="1"/>
              <a:t>所有</a:t>
            </a:r>
            <a:r>
              <a:t>过去的数据并得出适当的推论</a:t>
            </a:r>
          </a:p>
          <a:p>
            <a:r>
              <a:t>越来越多的证据表明，人们过于看重他们</a:t>
            </a:r>
            <a:r>
              <a:rPr i="1"/>
              <a:t>亲身</a:t>
            </a:r>
            <a:r>
              <a:t>经历的数据</a:t>
            </a:r>
          </a:p>
          <a:p>
            <a:r>
              <a:t>例如，某人一生中亲身经历的股市回报会影响</a:t>
            </a:r>
          </a:p>
          <a:p>
            <a:pPr lvl="1"/>
            <a:r>
              <a:t>他们参与股市的可能性</a:t>
            </a:r>
          </a:p>
          <a:p>
            <a:pPr lvl="1"/>
            <a:r>
              <a:t>以及他们在参与后投资的金额</a:t>
            </a:r>
          </a:p>
          <a:p>
            <a:pPr lvl="1"/>
            <a:r>
              <a:t>Malmendier 和 Nagel (2011)</a:t>
            </a:r>
          </a:p>
          <a:p>
            <a:pPr>
              <a:buFont typeface="Symbol" pitchFamily="18" charset="2"/>
              <a:buNone/>
            </a:pPr>
          </a:p>
          <a:p>
            <a:pPr lvl="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1"/>
          </p:nvPr>
        </p:nvSpPr>
        <p:spPr>
          <a:noFill/>
        </p:spPr>
        <p:txBody>
          <a:bodyPr/>
          <a:lstStyle/>
          <a:p>
            <a:fld id="{5DE7928E-4C81-4C68-928A-2760148DC8F4}" type="slidenum">
              <a:rPr lang="en-GB" smtClean="0"/>
              <a:t>6</a:t>
            </a:fld>
          </a:p>
        </p:txBody>
      </p:sp>
      <p:sp>
        <p:nvSpPr>
          <p:cNvPr id="45059" name="Rectangle 2"/>
          <p:cNvSpPr>
            <a:spLocks noGrp="1" noChangeArrowheads="1"/>
          </p:cNvSpPr>
          <p:nvPr>
            <p:ph type="title"/>
          </p:nvPr>
        </p:nvSpPr>
        <p:spPr/>
        <p:txBody>
          <a:bodyPr/>
          <a:lstStyle/>
          <a:p>
            <a:r>
              <a:t>前景理论</a:t>
            </a:r>
          </a:p>
        </p:txBody>
      </p:sp>
      <p:sp>
        <p:nvSpPr>
          <p:cNvPr id="45060" name="Rectangle 3"/>
          <p:cNvSpPr>
            <a:spLocks noGrp="1" noChangeArrowheads="1"/>
          </p:cNvSpPr>
          <p:nvPr>
            <p:ph type="body" idx="1"/>
          </p:nvPr>
        </p:nvSpPr>
        <p:spPr/>
        <p:txBody>
          <a:bodyPr/>
          <a:lstStyle/>
          <a:p>
            <a:r>
              <a:t>前景理论的“概率加权”成分也做出了有趣的预测</a:t>
            </a:r>
          </a:p>
          <a:p>
            <a:pPr lvl="1"/>
            <a:r>
              <a:t>正偏斜，即“彩票式”资产将被高估并获得较低的平均回报</a:t>
            </a:r>
          </a:p>
          <a:p>
            <a:pPr lvl="1"/>
            <a:r>
              <a:t>负偏斜资产将被低估并获得较高的平均回报</a:t>
            </a:r>
          </a:p>
          <a:p>
            <a:pPr lvl="1"/>
            <a:r>
              <a:t>Barberis 和 Huang (2008)</a:t>
            </a:r>
          </a:p>
          <a:p>
            <a:r>
              <a:t>这些想法有许多应用</a:t>
            </a:r>
          </a:p>
          <a:p>
            <a:pPr>
              <a:buNone/>
            </a:pPr>
          </a:p>
          <a:p>
            <a:pPr>
              <a:buNone/>
            </a:pPr>
          </a:p>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前景理论</a:t>
            </a:r>
          </a:p>
        </p:txBody>
      </p:sp>
      <p:sp>
        <p:nvSpPr>
          <p:cNvPr id="3" name="Content Placeholder 2"/>
          <p:cNvSpPr>
            <a:spLocks noGrp="1"/>
          </p:cNvSpPr>
          <p:nvPr>
            <p:ph idx="1"/>
          </p:nvPr>
        </p:nvSpPr>
        <p:spPr>
          <a:xfrm>
            <a:off x="914400" y="1676400"/>
            <a:ext cx="5545137" cy="6299200"/>
          </a:xfrm>
        </p:spPr>
        <p:txBody>
          <a:bodyPr/>
          <a:lstStyle/>
          <a:p>
            <a:pPr marL="0" indent="0">
              <a:buNone/>
              <a:defRPr i="1"/>
            </a:pPr>
            <a:r>
              <a:t>正偏度</a:t>
            </a:r>
          </a:p>
          <a:p>
            <a:pPr marL="0" indent="0">
              <a:buNone/>
            </a:pPr>
          </a:p>
          <a:p>
            <a:pPr marL="0" indent="0">
              <a:buNone/>
            </a:pPr>
          </a:p>
          <a:p>
            <a:pPr marL="0" indent="0">
              <a:buNone/>
            </a:pPr>
          </a:p>
          <a:p>
            <a:pPr marL="0" indent="0">
              <a:buNone/>
            </a:pPr>
          </a:p>
          <a:p>
            <a:pPr marL="0" indent="0">
              <a:buNone/>
            </a:pPr>
          </a:p>
          <a:p>
            <a:pPr marL="0" indent="0">
              <a:buNone/>
            </a:pPr>
            <a:endParaRPr i="1"/>
          </a:p>
          <a:p>
            <a:pPr marL="0" indent="0">
              <a:buNone/>
              <a:defRPr i="1"/>
            </a:pPr>
            <a:r>
              <a:t>负偏度</a:t>
            </a:r>
          </a:p>
          <a:p>
            <a:pPr marL="0" indent="0">
              <a:buNone/>
            </a:pPr>
          </a:p>
          <a:p>
            <a:pPr marL="0" indent="0">
              <a:buNone/>
            </a:pPr>
          </a:p>
          <a:p>
            <a:pPr marL="0" indent="0">
              <a:buNone/>
            </a:pPr>
          </a:p>
        </p:txBody>
      </p:sp>
      <p:sp>
        <p:nvSpPr>
          <p:cNvPr id="4" name="Slide Number Placeholder 3"/>
          <p:cNvSpPr>
            <a:spLocks noGrp="1"/>
          </p:cNvSpPr>
          <p:nvPr>
            <p:ph type="sldNum" sz="quarter" idx="11"/>
          </p:nvPr>
        </p:nvSpPr>
        <p:spPr/>
        <p:txBody>
          <a:bodyPr/>
          <a:lstStyle/>
          <a:p>
            <a:fld id="{A444840E-414E-4BB7-B7ED-2BA163B97C5C}" type="slidenum">
              <a:rPr lang="en-GB" smtClean="0"/>
              <a:t>7</a:t>
            </a:fld>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140149"/>
            <a:ext cx="5819775" cy="259119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37" y="5938044"/>
            <a:ext cx="5819775" cy="2624138"/>
          </a:xfrm>
          <a:prstGeom prst="rect">
            <a:avLst/>
          </a:prstGeom>
        </p:spPr>
      </p:pic>
      <p:sp>
        <p:nvSpPr>
          <p:cNvPr id="7" name="Oval 6"/>
          <p:cNvSpPr/>
          <p:nvPr/>
        </p:nvSpPr>
        <p:spPr bwMode="auto">
          <a:xfrm>
            <a:off x="4419600" y="3968154"/>
            <a:ext cx="914400" cy="914400"/>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sz="1800" b="0" i="0" u="none" strike="noStrike" cap="none" normalizeH="0" baseline="0">
              <a:ln>
                <a:noFill/>
              </a:ln>
              <a:solidFill>
                <a:schemeClr val="tx1"/>
              </a:solidFill>
              <a:effectLst/>
              <a:latin typeface="Frutiger 55 Roman" pitchFamily="34" charset="0"/>
            </a:endParaRPr>
          </a:p>
        </p:txBody>
      </p:sp>
      <p:sp>
        <p:nvSpPr>
          <p:cNvPr id="9" name="Oval 8"/>
          <p:cNvSpPr/>
          <p:nvPr/>
        </p:nvSpPr>
        <p:spPr bwMode="auto">
          <a:xfrm>
            <a:off x="2540794" y="7766113"/>
            <a:ext cx="990600" cy="990600"/>
          </a:xfrm>
          <a:prstGeom prst="ellipse">
            <a:avLst/>
          </a:prstGeom>
          <a:noFill/>
          <a:ln w="28575" cap="flat" cmpd="sng" algn="ctr">
            <a:solidFill>
              <a:srgbClr val="FF0000"/>
            </a:solidFill>
            <a:prstDash val="solid"/>
            <a:round/>
            <a:headEnd type="none" w="med" len="med"/>
            <a:tailEnd type="none" w="med" len="med"/>
          </a:ln>
          <a:effectLst/>
        </p:spPr>
        <p:txBody>
          <a:bodyPr vert="horz" wrap="square" lIns="0" tIns="0" rIns="0" bIns="0" numCol="1"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sz="1800" b="0" i="0" u="none" strike="noStrike" cap="none" normalizeH="0" baseline="0">
              <a:ln>
                <a:noFill/>
              </a:ln>
              <a:solidFill>
                <a:schemeClr val="tx1"/>
              </a:solidFill>
              <a:effectLst/>
              <a:latin typeface="Frutiger 55 Roman" pitchFamily="34" charset="0"/>
            </a:endParaRPr>
          </a:p>
        </p:txBody>
      </p:sp>
      <p:grpSp>
        <p:nvGrpSpPr>
          <p:cNvPr id="11" name="组合 10">
            <a:extLst>
              <a:ext uri="{FF2B5EF4-FFF2-40B4-BE49-F238E27FC236}">
                <a16:creationId xmlns:a16="http://schemas.microsoft.com/office/drawing/2014/main" id="{7F14CA26-A982-C74C-7E34-667AF93C6134}"/>
              </a:ext>
            </a:extLst>
          </p:cNvPr>
          <p:cNvGrpSpPr/>
          <p:nvPr/>
        </p:nvGrpSpPr>
        <p:grpSpPr>
          <a:xfrm>
            <a:off x="1213990" y="2987430"/>
            <a:ext cx="3053210" cy="1745386"/>
            <a:chOff x="1213990" y="2987430"/>
            <a:chExt cx="3053210" cy="1745386"/>
          </a:xfrm>
        </p:grpSpPr>
        <p:sp>
          <p:nvSpPr>
            <p:cNvPr id="8" name="文本框 7">
              <a:extLst>
                <a:ext uri="{FF2B5EF4-FFF2-40B4-BE49-F238E27FC236}">
                  <a16:creationId xmlns:a16="http://schemas.microsoft.com/office/drawing/2014/main" id="{0EB0263C-7488-CD14-8729-2C1A8469902A}"/>
                </a:ext>
              </a:extLst>
            </p:cNvPr>
            <p:cNvSpPr txBox="1"/>
            <p:nvPr/>
          </p:nvSpPr>
          <p:spPr>
            <a:xfrm>
              <a:off x="3602383" y="4578928"/>
              <a:ext cx="664817" cy="153888"/>
            </a:xfrm>
            <a:prstGeom prst="rect">
              <a:avLst/>
            </a:prstGeom>
            <a:noFill/>
          </p:spPr>
          <p:txBody>
            <a:bodyPr wrap="square" lIns="0" tIns="0" rIns="0" bIns="0">
              <a:spAutoFit/>
            </a:bodyPr>
            <a:lstStyle/>
            <a:p>
              <a:pPr algn="ctr">
                <a:defRPr sz="1000">
                  <a:latin typeface="Arial" panose="020B0604020202020204" pitchFamily="34" charset="0"/>
                  <a:cs typeface="Arial" panose="020B0604020202020204" pitchFamily="34" charset="0"/>
                </a:defRPr>
              </a:pPr>
              <a:r>
                <a:t>回报</a:t>
              </a:r>
              <a:endParaRPr sz="100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24D4EA5-E06D-737F-C914-3869B0ABE30E}"/>
                </a:ext>
              </a:extLst>
            </p:cNvPr>
            <p:cNvSpPr txBox="1"/>
            <p:nvPr/>
          </p:nvSpPr>
          <p:spPr>
            <a:xfrm rot="16200000">
              <a:off x="911844" y="3289576"/>
              <a:ext cx="762000" cy="157708"/>
            </a:xfrm>
            <a:prstGeom prst="rect">
              <a:avLst/>
            </a:prstGeom>
            <a:noFill/>
          </p:spPr>
          <p:txBody>
            <a:bodyPr wrap="square" lIns="0" tIns="0" rIns="0" bIns="0">
              <a:spAutoFit/>
            </a:bodyPr>
            <a:lstStyle/>
            <a:p>
              <a:pPr algn="ctr">
                <a:defRPr sz="1000">
                  <a:latin typeface="Arial" panose="020B0604020202020204" pitchFamily="34" charset="0"/>
                  <a:cs typeface="Arial" panose="020B0604020202020204" pitchFamily="34" charset="0"/>
                </a:defRPr>
              </a:pPr>
              <a:r>
                <a:t>概率</a:t>
              </a:r>
              <a:endParaRPr sz="1000">
                <a:latin typeface="Arial" panose="020B0604020202020204" pitchFamily="34" charset="0"/>
                <a:cs typeface="Arial" panose="020B0604020202020204" pitchFamily="34" charset="0"/>
              </a:endParaRPr>
            </a:p>
          </p:txBody>
        </p:sp>
      </p:grpSp>
      <p:grpSp>
        <p:nvGrpSpPr>
          <p:cNvPr id="12" name="组合 11">
            <a:extLst>
              <a:ext uri="{FF2B5EF4-FFF2-40B4-BE49-F238E27FC236}">
                <a16:creationId xmlns:a16="http://schemas.microsoft.com/office/drawing/2014/main" id="{7F7B0C41-983B-ADE8-957C-E664CC4B78AB}"/>
              </a:ext>
            </a:extLst>
          </p:cNvPr>
          <p:cNvGrpSpPr/>
          <p:nvPr/>
        </p:nvGrpSpPr>
        <p:grpSpPr>
          <a:xfrm>
            <a:off x="1137692" y="6816796"/>
            <a:ext cx="3058518" cy="1745386"/>
            <a:chOff x="1208682" y="2987430"/>
            <a:chExt cx="3058518" cy="1745386"/>
          </a:xfrm>
        </p:grpSpPr>
        <p:sp>
          <p:nvSpPr>
            <p:cNvPr id="13" name="文本框 12">
              <a:extLst>
                <a:ext uri="{FF2B5EF4-FFF2-40B4-BE49-F238E27FC236}">
                  <a16:creationId xmlns:a16="http://schemas.microsoft.com/office/drawing/2014/main" id="{008920DC-287B-69FB-B57F-8BD8E5BFC93A}"/>
                </a:ext>
              </a:extLst>
            </p:cNvPr>
            <p:cNvSpPr txBox="1"/>
            <p:nvPr/>
          </p:nvSpPr>
          <p:spPr>
            <a:xfrm>
              <a:off x="3602383" y="4578928"/>
              <a:ext cx="664817" cy="153888"/>
            </a:xfrm>
            <a:prstGeom prst="rect">
              <a:avLst/>
            </a:prstGeom>
            <a:noFill/>
          </p:spPr>
          <p:txBody>
            <a:bodyPr wrap="square" lIns="0" tIns="0" rIns="0" bIns="0">
              <a:spAutoFit/>
            </a:bodyPr>
            <a:lstStyle/>
            <a:p>
              <a:pPr algn="ctr">
                <a:defRPr sz="1000">
                  <a:latin typeface="Arial" panose="020B0604020202020204" pitchFamily="34" charset="0"/>
                  <a:cs typeface="Arial" panose="020B0604020202020204" pitchFamily="34" charset="0"/>
                </a:defRPr>
              </a:pPr>
              <a:r>
                <a:t>回报</a:t>
              </a:r>
              <a:endParaRPr sz="100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AD7FA4A2-8212-009A-D150-40007C5FBDEE}"/>
                </a:ext>
              </a:extLst>
            </p:cNvPr>
            <p:cNvSpPr txBox="1"/>
            <p:nvPr/>
          </p:nvSpPr>
          <p:spPr>
            <a:xfrm rot="16200000">
              <a:off x="906536" y="3289576"/>
              <a:ext cx="762000" cy="157708"/>
            </a:xfrm>
            <a:prstGeom prst="rect">
              <a:avLst/>
            </a:prstGeom>
            <a:noFill/>
          </p:spPr>
          <p:txBody>
            <a:bodyPr wrap="square" lIns="0" tIns="0" rIns="0" bIns="0">
              <a:spAutoFit/>
            </a:bodyPr>
            <a:lstStyle/>
            <a:p>
              <a:pPr algn="ctr">
                <a:defRPr sz="1000">
                  <a:latin typeface="Arial" panose="020B0604020202020204" pitchFamily="34" charset="0"/>
                  <a:cs typeface="Arial" panose="020B0604020202020204" pitchFamily="34" charset="0"/>
                </a:defRPr>
              </a:pPr>
              <a:r>
                <a:t>概率</a:t>
              </a:r>
              <a:endParaRPr sz="10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43988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1"/>
          </p:nvPr>
        </p:nvSpPr>
        <p:spPr>
          <a:noFill/>
        </p:spPr>
        <p:txBody>
          <a:bodyPr/>
          <a:lstStyle/>
          <a:p>
            <a:fld id="{5DE7928E-4C81-4C68-928A-2760148DC8F4}" type="slidenum">
              <a:rPr lang="en-GB" smtClean="0"/>
              <a:t>8</a:t>
            </a:fld>
          </a:p>
        </p:txBody>
      </p:sp>
      <p:sp>
        <p:nvSpPr>
          <p:cNvPr id="45059" name="Rectangle 2"/>
          <p:cNvSpPr>
            <a:spLocks noGrp="1" noChangeArrowheads="1"/>
          </p:cNvSpPr>
          <p:nvPr>
            <p:ph type="title"/>
          </p:nvPr>
        </p:nvSpPr>
        <p:spPr/>
        <p:txBody>
          <a:bodyPr/>
          <a:lstStyle/>
          <a:p>
            <a:r>
              <a:t>前景理论</a:t>
            </a:r>
          </a:p>
        </p:txBody>
      </p:sp>
      <p:sp>
        <p:nvSpPr>
          <p:cNvPr id="45060" name="Rectangle 3"/>
          <p:cNvSpPr>
            <a:spLocks noGrp="1" noChangeArrowheads="1"/>
          </p:cNvSpPr>
          <p:nvPr>
            <p:ph type="body" idx="1"/>
          </p:nvPr>
        </p:nvSpPr>
        <p:spPr/>
        <p:txBody>
          <a:bodyPr/>
          <a:lstStyle/>
          <a:p>
            <a:pPr marL="0" indent="0">
              <a:buNone/>
              <a:defRPr i="1"/>
            </a:pPr>
            <a:r>
              <a:t>应用</a:t>
            </a:r>
          </a:p>
          <a:p>
            <a:r>
              <a:t>IPO 股票发行后 5 年的平均回报率出人意料地低</a:t>
            </a:r>
          </a:p>
          <a:p>
            <a:pPr lvl="1"/>
            <a:r>
              <a:t>但请注意，发行后 5 年的回报分布也高度正偏斜</a:t>
            </a:r>
          </a:p>
          <a:p>
            <a:pPr>
              <a:buNone/>
            </a:pPr>
          </a:p>
          <a:p/>
        </p:txBody>
      </p:sp>
      <p:pic>
        <p:nvPicPr>
          <p:cNvPr id="5" name="Picture 4" descr="cit_ritter"/>
          <p:cNvPicPr>
            <a:picLocks noChangeAspect="1" noChangeArrowheads="1"/>
          </p:cNvPicPr>
          <p:nvPr/>
        </p:nvPicPr>
        <p:blipFill>
          <a:blip r:embed="rId2" cstate="print"/>
          <a:srcRect l="7214" t="11446" r="14430" b="59132"/>
          <a:stretch>
            <a:fillRect/>
          </a:stretch>
        </p:blipFill>
        <p:spPr bwMode="auto">
          <a:xfrm>
            <a:off x="1247608" y="3733800"/>
            <a:ext cx="4965700" cy="2820988"/>
          </a:xfrm>
          <a:prstGeom prst="rect">
            <a:avLst/>
          </a:prstGeom>
          <a:noFill/>
        </p:spPr>
      </p:pic>
      <p:grpSp>
        <p:nvGrpSpPr>
          <p:cNvPr id="11" name="组合 10">
            <a:extLst>
              <a:ext uri="{FF2B5EF4-FFF2-40B4-BE49-F238E27FC236}">
                <a16:creationId xmlns:a16="http://schemas.microsoft.com/office/drawing/2014/main" id="{1E2432E1-956B-2EA6-51A9-D03DF6FEDCAA}"/>
              </a:ext>
            </a:extLst>
          </p:cNvPr>
          <p:cNvGrpSpPr/>
          <p:nvPr/>
        </p:nvGrpSpPr>
        <p:grpSpPr>
          <a:xfrm>
            <a:off x="1700500" y="3856890"/>
            <a:ext cx="4408823" cy="2509520"/>
            <a:chOff x="1700500" y="3856890"/>
            <a:chExt cx="4408823" cy="2509520"/>
          </a:xfrm>
        </p:grpSpPr>
        <p:sp>
          <p:nvSpPr>
            <p:cNvPr id="2" name="文本框 1">
              <a:extLst>
                <a:ext uri="{FF2B5EF4-FFF2-40B4-BE49-F238E27FC236}">
                  <a16:creationId xmlns:a16="http://schemas.microsoft.com/office/drawing/2014/main" id="{2B490260-5C2D-34A5-F185-EDC440F16058}"/>
                </a:ext>
              </a:extLst>
            </p:cNvPr>
            <p:cNvSpPr txBox="1"/>
            <p:nvPr/>
          </p:nvSpPr>
          <p:spPr>
            <a:xfrm>
              <a:off x="1700500" y="3856890"/>
              <a:ext cx="1752600" cy="161583"/>
            </a:xfrm>
            <a:prstGeom prst="rect">
              <a:avLst/>
            </a:prstGeom>
            <a:noFill/>
          </p:spPr>
          <p:txBody>
            <a:bodyPr wrap="square" lIns="0" tIns="0" rIns="0" bIns="0">
              <a:spAutoFit/>
            </a:bodyPr>
            <a:lstStyle/>
            <a:p>
              <a:pPr>
                <a:defRPr sz="1050">
                  <a:latin typeface="Arial" panose="020B0604020202020204" pitchFamily="34" charset="0"/>
                  <a:cs typeface="Arial" panose="020B0604020202020204" pitchFamily="34" charset="0"/>
                </a:defRPr>
              </a:pPr>
              <a:r>
                <a:t>年化百分比回报率</a:t>
              </a:r>
              <a:endParaRPr sz="105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9E741B25-5114-3431-6F1C-917B8A0A905F}"/>
                </a:ext>
              </a:extLst>
            </p:cNvPr>
            <p:cNvSpPr txBox="1"/>
            <p:nvPr/>
          </p:nvSpPr>
          <p:spPr>
            <a:xfrm>
              <a:off x="1863320" y="6043245"/>
              <a:ext cx="352341" cy="323165"/>
            </a:xfrm>
            <a:prstGeom prst="rect">
              <a:avLst/>
            </a:prstGeom>
            <a:noFill/>
          </p:spPr>
          <p:txBody>
            <a:bodyPr wrap="square" lIns="0" tIns="0" rIns="0" bIns="0">
              <a:spAutoFit/>
            </a:bodyPr>
            <a:lstStyle/>
            <a:p>
              <a:pPr algn="ctr">
                <a:spcBef>
                  <a:spcPts val="0"/>
                </a:spcBef>
                <a:defRPr sz="1050">
                  <a:latin typeface="Arial" panose="020B0604020202020204" pitchFamily="34" charset="0"/>
                  <a:cs typeface="Arial" panose="020B0604020202020204" pitchFamily="34" charset="0"/>
                </a:defRPr>
              </a:pPr>
              <a:r>
                <a:t>第一年</a:t>
              </a:r>
              <a:endParaRPr sz="105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86241A08-ACAF-508E-D035-A6463B82DC81}"/>
                </a:ext>
              </a:extLst>
            </p:cNvPr>
            <p:cNvSpPr txBox="1"/>
            <p:nvPr/>
          </p:nvSpPr>
          <p:spPr>
            <a:xfrm>
              <a:off x="2404535" y="6043245"/>
              <a:ext cx="628733" cy="323165"/>
            </a:xfrm>
            <a:prstGeom prst="rect">
              <a:avLst/>
            </a:prstGeom>
            <a:noFill/>
          </p:spPr>
          <p:txBody>
            <a:bodyPr wrap="square" lIns="0" tIns="0" rIns="0" bIns="0">
              <a:spAutoFit/>
            </a:bodyPr>
            <a:lstStyle/>
            <a:p>
              <a:pPr algn="ctr">
                <a:spcBef>
                  <a:spcPts val="0"/>
                </a:spcBef>
                <a:defRPr sz="1050">
                  <a:latin typeface="Arial" panose="020B0604020202020204" pitchFamily="34" charset="0"/>
                  <a:cs typeface="Arial" panose="020B0604020202020204" pitchFamily="34" charset="0"/>
                </a:defRPr>
              </a:pPr>
              <a:r>
                <a:t>第二年</a:t>
              </a:r>
              <a:endParaRPr sz="105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DEB28ECD-8CBA-C1BE-6CF2-24705E86146C}"/>
                </a:ext>
              </a:extLst>
            </p:cNvPr>
            <p:cNvSpPr txBox="1"/>
            <p:nvPr/>
          </p:nvSpPr>
          <p:spPr>
            <a:xfrm>
              <a:off x="3178905" y="6043245"/>
              <a:ext cx="444869" cy="323165"/>
            </a:xfrm>
            <a:prstGeom prst="rect">
              <a:avLst/>
            </a:prstGeom>
            <a:noFill/>
          </p:spPr>
          <p:txBody>
            <a:bodyPr wrap="square" lIns="0" tIns="0" rIns="0" bIns="0">
              <a:spAutoFit/>
            </a:bodyPr>
            <a:lstStyle/>
            <a:p>
              <a:pPr algn="ctr">
                <a:spcBef>
                  <a:spcPts val="0"/>
                </a:spcBef>
                <a:defRPr sz="1050">
                  <a:latin typeface="Arial" panose="020B0604020202020204" pitchFamily="34" charset="0"/>
                  <a:cs typeface="Arial" panose="020B0604020202020204" pitchFamily="34" charset="0"/>
                </a:defRPr>
              </a:pPr>
              <a:r>
                <a:t>第三年</a:t>
              </a:r>
              <a:endParaRPr sz="105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62D98E26-4DDC-19FA-4A20-62DAA621AABE}"/>
                </a:ext>
              </a:extLst>
            </p:cNvPr>
            <p:cNvSpPr txBox="1"/>
            <p:nvPr/>
          </p:nvSpPr>
          <p:spPr>
            <a:xfrm>
              <a:off x="3860150" y="6038035"/>
              <a:ext cx="444869" cy="323165"/>
            </a:xfrm>
            <a:prstGeom prst="rect">
              <a:avLst/>
            </a:prstGeom>
            <a:noFill/>
          </p:spPr>
          <p:txBody>
            <a:bodyPr wrap="square" lIns="0" tIns="0" rIns="0" bIns="0">
              <a:spAutoFit/>
            </a:bodyPr>
            <a:lstStyle/>
            <a:p>
              <a:pPr algn="ctr">
                <a:spcBef>
                  <a:spcPts val="0"/>
                </a:spcBef>
                <a:defRPr sz="1050">
                  <a:latin typeface="Arial" panose="020B0604020202020204" pitchFamily="34" charset="0"/>
                  <a:cs typeface="Arial" panose="020B0604020202020204" pitchFamily="34" charset="0"/>
                </a:defRPr>
              </a:pPr>
              <a:r>
                <a:t>第四年</a:t>
              </a:r>
              <a:endParaRPr sz="105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1BB69CDF-C1F3-5626-1854-8DD844225ABE}"/>
                </a:ext>
              </a:extLst>
            </p:cNvPr>
            <p:cNvSpPr txBox="1"/>
            <p:nvPr/>
          </p:nvSpPr>
          <p:spPr>
            <a:xfrm>
              <a:off x="4546605" y="6030220"/>
              <a:ext cx="444869" cy="323165"/>
            </a:xfrm>
            <a:prstGeom prst="rect">
              <a:avLst/>
            </a:prstGeom>
            <a:noFill/>
          </p:spPr>
          <p:txBody>
            <a:bodyPr wrap="square" lIns="0" tIns="0" rIns="0" bIns="0">
              <a:spAutoFit/>
            </a:bodyPr>
            <a:lstStyle/>
            <a:p>
              <a:pPr algn="ctr">
                <a:spcBef>
                  <a:spcPts val="0"/>
                </a:spcBef>
                <a:defRPr sz="1050">
                  <a:latin typeface="Arial" panose="020B0604020202020204" pitchFamily="34" charset="0"/>
                  <a:cs typeface="Arial" panose="020B0604020202020204" pitchFamily="34" charset="0"/>
                </a:defRPr>
              </a:pPr>
              <a:r>
                <a:t>第五年</a:t>
              </a:r>
              <a:endParaRPr sz="105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9349D5DE-86F1-27C9-FF3D-FFCBD51E2A71}"/>
                </a:ext>
              </a:extLst>
            </p:cNvPr>
            <p:cNvSpPr txBox="1"/>
            <p:nvPr/>
          </p:nvSpPr>
          <p:spPr>
            <a:xfrm>
              <a:off x="5268263" y="5882314"/>
              <a:ext cx="348032" cy="161583"/>
            </a:xfrm>
            <a:prstGeom prst="rect">
              <a:avLst/>
            </a:prstGeom>
            <a:noFill/>
          </p:spPr>
          <p:txBody>
            <a:bodyPr wrap="square" lIns="0" tIns="0" rIns="0" bIns="0">
              <a:spAutoFit/>
            </a:bodyPr>
            <a:lstStyle/>
            <a:p>
              <a:pPr>
                <a:spcBef>
                  <a:spcPts val="0"/>
                </a:spcBef>
                <a:defRPr sz="1050">
                  <a:latin typeface="Arial" panose="020B0604020202020204" pitchFamily="34" charset="0"/>
                  <a:cs typeface="Arial" panose="020B0604020202020204" pitchFamily="34" charset="0"/>
                </a:defRPr>
              </a:pPr>
              <a:r>
                <a:t>IPO</a:t>
              </a:r>
              <a:endParaRPr sz="105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7ED4ABC4-7A45-F06D-D1DA-39A95ED096F4}"/>
                </a:ext>
              </a:extLst>
            </p:cNvPr>
            <p:cNvSpPr txBox="1"/>
            <p:nvPr/>
          </p:nvSpPr>
          <p:spPr>
            <a:xfrm>
              <a:off x="5347323" y="5736361"/>
              <a:ext cx="762000" cy="161583"/>
            </a:xfrm>
            <a:prstGeom prst="rect">
              <a:avLst/>
            </a:prstGeom>
            <a:noFill/>
          </p:spPr>
          <p:txBody>
            <a:bodyPr wrap="square" lIns="0" tIns="0" rIns="0" bIns="0">
              <a:spAutoFit/>
            </a:bodyPr>
            <a:lstStyle/>
            <a:p>
              <a:pPr>
                <a:spcBef>
                  <a:spcPts val="0"/>
                </a:spcBef>
                <a:defRPr sz="1050">
                  <a:latin typeface="Arial" panose="020B0604020202020204" pitchFamily="34" charset="0"/>
                  <a:cs typeface="Arial" panose="020B0604020202020204" pitchFamily="34" charset="0"/>
                </a:defRPr>
              </a:pPr>
              <a:r>
                <a:t>非发行人</a:t>
              </a:r>
              <a:endParaRPr sz="105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06821257"/>
      </p:ext>
    </p:extLst>
  </p:cSld>
  <p:clrMapOvr>
    <a:masterClrMapping/>
  </p:clrMapOvr>
</p:sld>
</file>

<file path=ppt/theme/theme1.xml><?xml version="1.0" encoding="utf-8"?>
<a:theme xmlns:a="http://schemas.openxmlformats.org/drawingml/2006/main" name="PresShow">
  <a:themeElements>
    <a:clrScheme name="">
      <a:dk1>
        <a:srgbClr val="000000"/>
      </a:dk1>
      <a:lt1>
        <a:srgbClr val="FFFFFF"/>
      </a:lt1>
      <a:dk2>
        <a:srgbClr val="FAA100"/>
      </a:dk2>
      <a:lt2>
        <a:srgbClr val="3783FF"/>
      </a:lt2>
      <a:accent1>
        <a:srgbClr val="969696"/>
      </a:accent1>
      <a:accent2>
        <a:srgbClr val="FFFFFF"/>
      </a:accent2>
      <a:accent3>
        <a:srgbClr val="FFFFFF"/>
      </a:accent3>
      <a:accent4>
        <a:srgbClr val="000000"/>
      </a:accent4>
      <a:accent5>
        <a:srgbClr val="C9C9C9"/>
      </a:accent5>
      <a:accent6>
        <a:srgbClr val="E7E7E7"/>
      </a:accent6>
      <a:hlink>
        <a:srgbClr val="007E35"/>
      </a:hlink>
      <a:folHlink>
        <a:srgbClr val="000000"/>
      </a:folHlink>
    </a:clrScheme>
    <a:fontScheme name="PresShow">
      <a:majorFont>
        <a:latin typeface="UBSHeadline"/>
        <a:ea typeface=""/>
        <a:cs typeface=""/>
      </a:majorFont>
      <a:minorFont>
        <a:latin typeface="Frutiger 55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rgbClr val="969696"/>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a:ln>
              <a:noFill/>
            </a:ln>
            <a:solidFill>
              <a:schemeClr val="tx1"/>
            </a:solidFill>
            <a:effectLst/>
            <a:latin typeface="Frutiger 55 Roman" pitchFamily="34" charset="0"/>
          </a:defRPr>
        </a:defPPr>
      </a:lstStyle>
    </a:spDef>
    <a:lnDef>
      <a:spPr bwMode="auto">
        <a:xfrm>
          <a:off x="0" y="0"/>
          <a:ext cx="1" cy="1"/>
        </a:xfrm>
        <a:custGeom>
          <a:avLst/>
          <a:gdLst/>
          <a:ahLst/>
          <a:cxnLst/>
          <a:rect l="0" t="0" r="0" b="0"/>
          <a:pathLst/>
        </a:custGeom>
        <a:noFill/>
        <a:ln w="28575" cap="flat" cmpd="sng" algn="ctr">
          <a:solidFill>
            <a:srgbClr val="969696"/>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a:ln>
              <a:noFill/>
            </a:ln>
            <a:solidFill>
              <a:schemeClr val="tx1"/>
            </a:solidFill>
            <a:effectLst/>
            <a:latin typeface="Frutiger 55 Roman" pitchFamily="34" charset="0"/>
          </a:defRPr>
        </a:defPPr>
      </a:lstStyle>
    </a:lnDef>
  </a:objectDefaults>
  <a:extraClrSchemeLst>
    <a:extraClrScheme>
      <a:clrScheme name="PresShow 1">
        <a:dk1>
          <a:srgbClr val="000000"/>
        </a:dk1>
        <a:lt1>
          <a:srgbClr val="FFFFFF"/>
        </a:lt1>
        <a:dk2>
          <a:srgbClr val="3783FF"/>
        </a:dk2>
        <a:lt2>
          <a:srgbClr val="295595"/>
        </a:lt2>
        <a:accent1>
          <a:srgbClr val="295595"/>
        </a:accent1>
        <a:accent2>
          <a:srgbClr val="FFFFFF"/>
        </a:accent2>
        <a:accent3>
          <a:srgbClr val="FFFFFF"/>
        </a:accent3>
        <a:accent4>
          <a:srgbClr val="000000"/>
        </a:accent4>
        <a:accent5>
          <a:srgbClr val="ACB4C8"/>
        </a:accent5>
        <a:accent6>
          <a:srgbClr val="E7E7E7"/>
        </a:accent6>
        <a:hlink>
          <a:srgbClr val="000000"/>
        </a:hlink>
        <a:folHlink>
          <a:srgbClr val="DDF2F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3783FF"/>
      </a:dk2>
      <a:lt2>
        <a:srgbClr val="295595"/>
      </a:lt2>
      <a:accent1>
        <a:srgbClr val="295595"/>
      </a:accent1>
      <a:accent2>
        <a:srgbClr val="FFFFFF"/>
      </a:accent2>
      <a:accent3>
        <a:srgbClr val="FFFFFF"/>
      </a:accent3>
      <a:accent4>
        <a:srgbClr val="000000"/>
      </a:accent4>
      <a:accent5>
        <a:srgbClr val="ACB4C8"/>
      </a:accent5>
      <a:accent6>
        <a:srgbClr val="E7E7E7"/>
      </a:accent6>
      <a:hlink>
        <a:srgbClr val="000000"/>
      </a:hlink>
      <a:folHlink>
        <a:srgbClr val="DDF2F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77a26ff-56a7-47b7-ba72-6a48e6d76c9a">
      <Terms xmlns="http://schemas.microsoft.com/office/infopath/2007/PartnerControls"/>
    </lcf76f155ced4ddcb4097134ff3c332f>
    <TaxCatchAll xmlns="5348f4f6-fef2-4225-a7b4-5911dc76991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5434741E7BD2D45B6F741F2F674B77C" ma:contentTypeVersion="16" ma:contentTypeDescription="Create a new document." ma:contentTypeScope="" ma:versionID="157c9ed016fe929437ee29858f017fcf">
  <xsd:schema xmlns:xsd="http://www.w3.org/2001/XMLSchema" xmlns:xs="http://www.w3.org/2001/XMLSchema" xmlns:p="http://schemas.microsoft.com/office/2006/metadata/properties" xmlns:ns2="b77a26ff-56a7-47b7-ba72-6a48e6d76c9a" xmlns:ns3="5348f4f6-fef2-4225-a7b4-5911dc76991f" targetNamespace="http://schemas.microsoft.com/office/2006/metadata/properties" ma:root="true" ma:fieldsID="4877b56489ea95ccd7014f681f29b042" ns2:_="" ns3:_="">
    <xsd:import namespace="b77a26ff-56a7-47b7-ba72-6a48e6d76c9a"/>
    <xsd:import namespace="5348f4f6-fef2-4225-a7b4-5911dc76991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7a26ff-56a7-47b7-ba72-6a48e6d76c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9ce95e-1345-4484-817e-41007f75531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348f4f6-fef2-4225-a7b4-5911dc76991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3c855ff-b064-4996-82d2-0747a6f0067d}" ma:internalName="TaxCatchAll" ma:showField="CatchAllData" ma:web="5348f4f6-fef2-4225-a7b4-5911dc769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5CF2E7-4B43-4A4A-AF96-8D33ECE5FBD2}">
  <ds:schemaRefs>
    <ds:schemaRef ds:uri="http://schemas.microsoft.com/sharepoint/v3/contenttype/forms"/>
  </ds:schemaRefs>
</ds:datastoreItem>
</file>

<file path=customXml/itemProps2.xml><?xml version="1.0" encoding="utf-8"?>
<ds:datastoreItem xmlns:ds="http://schemas.openxmlformats.org/officeDocument/2006/customXml" ds:itemID="{7BD04581-3188-4FFB-9205-36DB8939838C}">
  <ds:schemaRefs>
    <ds:schemaRef ds:uri="http://schemas.microsoft.com/office/2006/metadata/properties"/>
    <ds:schemaRef ds:uri="http://schemas.microsoft.com/office/infopath/2007/PartnerControls"/>
    <ds:schemaRef ds:uri="b77a26ff-56a7-47b7-ba72-6a48e6d76c9a"/>
    <ds:schemaRef ds:uri="5348f4f6-fef2-4225-a7b4-5911dc76991f"/>
  </ds:schemaRefs>
</ds:datastoreItem>
</file>

<file path=customXml/itemProps3.xml><?xml version="1.0" encoding="utf-8"?>
<ds:datastoreItem xmlns:ds="http://schemas.openxmlformats.org/officeDocument/2006/customXml" ds:itemID="{5AB6F931-338A-4C30-8878-057FC891FD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7a26ff-56a7-47b7-ba72-6a48e6d76c9a"/>
    <ds:schemaRef ds:uri="5348f4f6-fef2-4225-a7b4-5911dc7699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C:\MSOffice\Powerpnt\PresShow.pot</Template>
  <TotalTime>8135</TotalTime>
  <Words>2511</Words>
  <Application>Microsoft Office PowerPoint</Application>
  <PresentationFormat>全屏显示(4:3)</PresentationFormat>
  <Paragraphs>475</Paragraphs>
  <Slides>38</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Frutiger 55 Roman</vt:lpstr>
      <vt:lpstr>UBSHeadline</vt:lpstr>
      <vt:lpstr>UBSWarburgLogo</vt:lpstr>
      <vt:lpstr>Arial</vt:lpstr>
      <vt:lpstr>Frutiger 45 Light</vt:lpstr>
      <vt:lpstr>Impact</vt:lpstr>
      <vt:lpstr>Symbol</vt:lpstr>
      <vt:lpstr>Times New Roman</vt:lpstr>
      <vt:lpstr>Wingdings</vt:lpstr>
      <vt:lpstr>PresShow</vt:lpstr>
      <vt:lpstr>Behavioral Finance Part B</vt:lpstr>
      <vt:lpstr>Psychology and finance</vt:lpstr>
      <vt:lpstr>Prospect theory</vt:lpstr>
      <vt:lpstr>An aside: Non-participation</vt:lpstr>
      <vt:lpstr>An aside: Non-participation</vt:lpstr>
      <vt:lpstr>An aside: Non-participation</vt:lpstr>
      <vt:lpstr>Prospect theory</vt:lpstr>
      <vt:lpstr>Prospect theory</vt:lpstr>
      <vt:lpstr>Prospect theory</vt:lpstr>
      <vt:lpstr>Prospect theory</vt:lpstr>
      <vt:lpstr>Ambiguity aversion</vt:lpstr>
      <vt:lpstr>Belief in a law of small numbers</vt:lpstr>
      <vt:lpstr>Over-extrapolation</vt:lpstr>
      <vt:lpstr>Over-extrapolation</vt:lpstr>
      <vt:lpstr>Over-extrapolation</vt:lpstr>
      <vt:lpstr>Over-extrapolation</vt:lpstr>
      <vt:lpstr>Over-extrapolation</vt:lpstr>
      <vt:lpstr>Over-extrapolation</vt:lpstr>
      <vt:lpstr>Conservatism, Belief perseverance</vt:lpstr>
      <vt:lpstr>Conservatism, Belief perseverance</vt:lpstr>
      <vt:lpstr>Overconfidence</vt:lpstr>
      <vt:lpstr>Overconfidence</vt:lpstr>
      <vt:lpstr>Overconfidence</vt:lpstr>
      <vt:lpstr>Overconfidence</vt:lpstr>
      <vt:lpstr>Overconfidence</vt:lpstr>
      <vt:lpstr>Overconfidence</vt:lpstr>
      <vt:lpstr>Overconfidence</vt:lpstr>
      <vt:lpstr>Feelings</vt:lpstr>
      <vt:lpstr>Feelings</vt:lpstr>
      <vt:lpstr>An aside: Under-diversification</vt:lpstr>
      <vt:lpstr>An aside: Under-diversification</vt:lpstr>
      <vt:lpstr>Criticisms of behavioral finance</vt:lpstr>
      <vt:lpstr>Criticisms of behavioral finance</vt:lpstr>
      <vt:lpstr>Limits to arbitrage</vt:lpstr>
      <vt:lpstr>Limits to arbitrage</vt:lpstr>
      <vt:lpstr>Prescriptive behavioral finance</vt:lpstr>
      <vt:lpstr>Prescriptive behavioral finance</vt:lpstr>
      <vt:lpstr>Summary</vt:lpstr>
    </vt:vector>
  </TitlesOfParts>
  <Company>GDIP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PresShow template</dc:title>
  <dc:creator>Stephen Bird</dc:creator>
  <dc:description>v1.40</dc:description>
  <cp:lastModifiedBy>DTP.Work</cp:lastModifiedBy>
  <cp:revision>573</cp:revision>
  <cp:lastPrinted>2000-01-19T15:13:16Z</cp:lastPrinted>
  <dcterms:created xsi:type="dcterms:W3CDTF">1999-02-12T09:19:23Z</dcterms:created>
  <dcterms:modified xsi:type="dcterms:W3CDTF">2023-01-30T16:50:29Z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0x010100E5434741E7BD2D45B6F741F2F674B77C</vt:lpwstr>
  </property>
</Properties>
</file>